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y="6858000" cx="12192000"/>
  <p:notesSz cx="6858000" cy="9144000"/>
  <p:embeddedFontLst>
    <p:embeddedFont>
      <p:font typeface="Garamond"/>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8" roundtripDataSignature="AMtx7mirPpYWAptwLgPvKIMVrsWwvkpv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1ECCAEA-CDB9-4D8B-B078-B8D2CCB6F1EB}">
  <a:tblStyle styleId="{71ECCAEA-CDB9-4D8B-B078-B8D2CCB6F1EB}" styleName="Table_0">
    <a:wholeTbl>
      <a:tcTxStyle b="off" i="off">
        <a:font>
          <a:latin typeface="Garamond"/>
          <a:ea typeface="Garamond"/>
          <a:cs typeface="Garamond"/>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EF1F1"/>
          </a:solidFill>
        </a:fill>
      </a:tcStyle>
    </a:wholeTbl>
    <a:band1H>
      <a:tcTxStyle/>
      <a:tcStyle>
        <a:fill>
          <a:solidFill>
            <a:srgbClr val="DCE1E1"/>
          </a:solidFill>
        </a:fill>
      </a:tcStyle>
    </a:band1H>
    <a:band2H>
      <a:tcTxStyle/>
    </a:band2H>
    <a:band1V>
      <a:tcTxStyle/>
      <a:tcStyle>
        <a:fill>
          <a:solidFill>
            <a:srgbClr val="DCE1E1"/>
          </a:solidFill>
        </a:fill>
      </a:tcStyle>
    </a:band1V>
    <a:band2V>
      <a:tcTxStyle/>
    </a:band2V>
    <a:lastCol>
      <a:tcTxStyle b="on" i="off">
        <a:font>
          <a:latin typeface="Garamond"/>
          <a:ea typeface="Garamond"/>
          <a:cs typeface="Garamond"/>
        </a:font>
        <a:schemeClr val="lt1"/>
      </a:tcTxStyle>
      <a:tcStyle>
        <a:fill>
          <a:solidFill>
            <a:schemeClr val="accent1"/>
          </a:solidFill>
        </a:fill>
      </a:tcStyle>
    </a:lastCol>
    <a:firstCol>
      <a:tcTxStyle b="on" i="off">
        <a:font>
          <a:latin typeface="Garamond"/>
          <a:ea typeface="Garamond"/>
          <a:cs typeface="Garamond"/>
        </a:font>
        <a:schemeClr val="lt1"/>
      </a:tcTxStyle>
      <a:tcStyle>
        <a:fill>
          <a:solidFill>
            <a:schemeClr val="accent1"/>
          </a:solidFill>
        </a:fill>
      </a:tcStyle>
    </a:firstCol>
    <a:lastRow>
      <a:tcTxStyle b="on" i="off">
        <a:font>
          <a:latin typeface="Garamond"/>
          <a:ea typeface="Garamond"/>
          <a:cs typeface="Garamond"/>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Garamond"/>
          <a:ea typeface="Garamond"/>
          <a:cs typeface="Garamond"/>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Garamond-bold.fntdata"/><Relationship Id="rId10" Type="http://schemas.openxmlformats.org/officeDocument/2006/relationships/slide" Target="slides/slide5.xml"/><Relationship Id="rId54" Type="http://schemas.openxmlformats.org/officeDocument/2006/relationships/font" Target="fonts/Garamond-regular.fntdata"/><Relationship Id="rId13" Type="http://schemas.openxmlformats.org/officeDocument/2006/relationships/slide" Target="slides/slide8.xml"/><Relationship Id="rId57" Type="http://schemas.openxmlformats.org/officeDocument/2006/relationships/font" Target="fonts/Garamond-boldItalic.fntdata"/><Relationship Id="rId12" Type="http://schemas.openxmlformats.org/officeDocument/2006/relationships/slide" Target="slides/slide7.xml"/><Relationship Id="rId56" Type="http://schemas.openxmlformats.org/officeDocument/2006/relationships/font" Target="fonts/Garamond-italic.fntdata"/><Relationship Id="rId15" Type="http://schemas.openxmlformats.org/officeDocument/2006/relationships/slide" Target="slides/slide10.xml"/><Relationship Id="rId14" Type="http://schemas.openxmlformats.org/officeDocument/2006/relationships/slide" Target="slides/slide9.xml"/><Relationship Id="rId58"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27.jpg>
</file>

<file path=ppt/media/image28.jpg>
</file>

<file path=ppt/media/image29.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6" name="Google Shape;26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Difference between stocks and shares.</a:t>
            </a:r>
            <a:endParaRPr/>
          </a:p>
        </p:txBody>
      </p:sp>
      <p:sp>
        <p:nvSpPr>
          <p:cNvPr id="288" name="Google Shape;288;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6" name="Google Shape;386;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3" name="Google Shape;423;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9" name="Google Shape;439;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4" name="Google Shape;444;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6" name="Google Shape;456;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8" name="Google Shape;47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4" name="Google Shape;20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4" name="Google Shape;484;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5" name="Google Shape;485;p4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1" name="Google Shape;49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7" name="Google Shape;497;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9" name="Google Shape;509;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5" name="Google Shape;515;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1" name="Google Shape;521;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8" name="Google Shape;528;p4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9" name="Google Shape;529;p4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9" name="Google Shape;549;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4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p:cSld name="Picture with Caption">
    <p:bg>
      <p:bgPr>
        <a:solidFill>
          <a:schemeClr val="lt1"/>
        </a:solidFill>
      </p:bgPr>
    </p:bg>
    <p:spTree>
      <p:nvGrpSpPr>
        <p:cNvPr id="16" name="Shape 16"/>
        <p:cNvGrpSpPr/>
        <p:nvPr/>
      </p:nvGrpSpPr>
      <p:grpSpPr>
        <a:xfrm>
          <a:off x="0" y="0"/>
          <a:ext cx="0" cy="0"/>
          <a:chOff x="0" y="0"/>
          <a:chExt cx="0" cy="0"/>
        </a:xfrm>
      </p:grpSpPr>
      <p:sp>
        <p:nvSpPr>
          <p:cNvPr id="17" name="Google Shape;17;p51"/>
          <p:cNvSpPr/>
          <p:nvPr/>
        </p:nvSpPr>
        <p:spPr>
          <a:xfrm>
            <a:off x="360000" y="360000"/>
            <a:ext cx="11473200" cy="6138000"/>
          </a:xfrm>
          <a:prstGeom prst="rect">
            <a:avLst/>
          </a:prstGeom>
          <a:solidFill>
            <a:srgbClr val="F2F2F2"/>
          </a:solidFill>
          <a:ln cap="flat" cmpd="sng" w="9525">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18" name="Google Shape;18;p51"/>
          <p:cNvSpPr/>
          <p:nvPr/>
        </p:nvSpPr>
        <p:spPr>
          <a:xfrm>
            <a:off x="7538301" y="359999"/>
            <a:ext cx="4294899" cy="6138000"/>
          </a:xfrm>
          <a:prstGeom prst="rect">
            <a:avLst/>
          </a:prstGeom>
          <a:solidFill>
            <a:srgbClr val="422E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19" name="Google Shape;19;p51"/>
          <p:cNvSpPr/>
          <p:nvPr/>
        </p:nvSpPr>
        <p:spPr>
          <a:xfrm>
            <a:off x="7180411" y="711624"/>
            <a:ext cx="4294899" cy="5382000"/>
          </a:xfrm>
          <a:prstGeom prst="rect">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20" name="Google Shape;20;p51"/>
          <p:cNvSpPr/>
          <p:nvPr/>
        </p:nvSpPr>
        <p:spPr>
          <a:xfrm flipH="1">
            <a:off x="7538301" y="724153"/>
            <a:ext cx="357889" cy="35788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21" name="Google Shape;21;p51"/>
          <p:cNvSpPr/>
          <p:nvPr/>
        </p:nvSpPr>
        <p:spPr>
          <a:xfrm flipH="1">
            <a:off x="7538301" y="5739959"/>
            <a:ext cx="357889" cy="35788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22" name="Google Shape;22;p51"/>
          <p:cNvSpPr/>
          <p:nvPr/>
        </p:nvSpPr>
        <p:spPr>
          <a:xfrm>
            <a:off x="6817676" y="4469671"/>
            <a:ext cx="720624" cy="2028329"/>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23" name="Google Shape;23;p51"/>
          <p:cNvSpPr txBox="1"/>
          <p:nvPr>
            <p:ph type="ctrTitle"/>
          </p:nvPr>
        </p:nvSpPr>
        <p:spPr>
          <a:xfrm>
            <a:off x="7871790" y="2042319"/>
            <a:ext cx="3168000" cy="2387600"/>
          </a:xfrm>
          <a:prstGeom prst="rect">
            <a:avLst/>
          </a:prstGeom>
          <a:noFill/>
          <a:ln>
            <a:noFill/>
          </a:ln>
        </p:spPr>
        <p:txBody>
          <a:bodyPr anchorCtr="0" anchor="b" bIns="0" lIns="0" spcFirstLastPara="1" rIns="0" wrap="square" tIns="0">
            <a:normAutofit/>
          </a:bodyPr>
          <a:lstStyle>
            <a:lvl1pPr lvl="0" algn="ctr">
              <a:lnSpc>
                <a:spcPct val="80000"/>
              </a:lnSpc>
              <a:spcBef>
                <a:spcPts val="0"/>
              </a:spcBef>
              <a:spcAft>
                <a:spcPts val="0"/>
              </a:spcAft>
              <a:buClr>
                <a:schemeClr val="lt1"/>
              </a:buClr>
              <a:buSzPts val="4800"/>
              <a:buFont typeface="Garamond"/>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51"/>
          <p:cNvSpPr txBox="1"/>
          <p:nvPr>
            <p:ph idx="1" type="subTitle"/>
          </p:nvPr>
        </p:nvSpPr>
        <p:spPr>
          <a:xfrm>
            <a:off x="7871790" y="5166704"/>
            <a:ext cx="3168000" cy="766957"/>
          </a:xfrm>
          <a:prstGeom prst="rect">
            <a:avLst/>
          </a:prstGeom>
          <a:noFill/>
          <a:ln>
            <a:noFill/>
          </a:ln>
        </p:spPr>
        <p:txBody>
          <a:bodyPr anchorCtr="0" anchor="t" bIns="0" lIns="0" spcFirstLastPara="1" rIns="0" wrap="square" tIns="0">
            <a:normAutofit/>
          </a:bodyPr>
          <a:lstStyle>
            <a:lvl1pPr lvl="0" algn="ctr">
              <a:lnSpc>
                <a:spcPct val="90000"/>
              </a:lnSpc>
              <a:spcBef>
                <a:spcPts val="1000"/>
              </a:spcBef>
              <a:spcAft>
                <a:spcPts val="0"/>
              </a:spcAft>
              <a:buClr>
                <a:schemeClr val="lt1"/>
              </a:buClr>
              <a:buSzPts val="1600"/>
              <a:buNone/>
              <a:defRPr i="0" sz="20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51"/>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51"/>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7" name="Google Shape;27;p51"/>
          <p:cNvSpPr/>
          <p:nvPr>
            <p:ph idx="2" type="pic"/>
          </p:nvPr>
        </p:nvSpPr>
        <p:spPr>
          <a:xfrm>
            <a:off x="720000" y="720000"/>
            <a:ext cx="6818300" cy="53820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type="picTx">
  <p:cSld name="PICTURE_WITH_CAPTION_TEXT">
    <p:spTree>
      <p:nvGrpSpPr>
        <p:cNvPr id="103" name="Shape 103"/>
        <p:cNvGrpSpPr/>
        <p:nvPr/>
      </p:nvGrpSpPr>
      <p:grpSpPr>
        <a:xfrm>
          <a:off x="0" y="0"/>
          <a:ext cx="0" cy="0"/>
          <a:chOff x="0" y="0"/>
          <a:chExt cx="0" cy="0"/>
        </a:xfrm>
      </p:grpSpPr>
      <p:sp>
        <p:nvSpPr>
          <p:cNvPr id="104" name="Google Shape;104;p6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accent3"/>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60"/>
          <p:cNvSpPr/>
          <p:nvPr>
            <p:ph idx="2" type="pic"/>
          </p:nvPr>
        </p:nvSpPr>
        <p:spPr>
          <a:xfrm>
            <a:off x="5183188" y="987425"/>
            <a:ext cx="6172200" cy="4873625"/>
          </a:xfrm>
          <a:prstGeom prst="rect">
            <a:avLst/>
          </a:prstGeom>
          <a:noFill/>
          <a:ln>
            <a:noFill/>
          </a:ln>
        </p:spPr>
      </p:sp>
      <p:sp>
        <p:nvSpPr>
          <p:cNvPr id="106" name="Google Shape;106;p6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8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7" name="Google Shape;107;p60"/>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08" name="Google Shape;108;p60"/>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60"/>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ntent">
  <p:cSld name="Three Content">
    <p:spTree>
      <p:nvGrpSpPr>
        <p:cNvPr id="110" name="Shape 110"/>
        <p:cNvGrpSpPr/>
        <p:nvPr/>
      </p:nvGrpSpPr>
      <p:grpSpPr>
        <a:xfrm>
          <a:off x="0" y="0"/>
          <a:ext cx="0" cy="0"/>
          <a:chOff x="0" y="0"/>
          <a:chExt cx="0" cy="0"/>
        </a:xfrm>
      </p:grpSpPr>
      <p:sp>
        <p:nvSpPr>
          <p:cNvPr id="111" name="Google Shape;111;p61"/>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2" name="Google Shape;112;p61"/>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accent3"/>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61"/>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14" name="Google Shape;114;p61"/>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61"/>
          <p:cNvSpPr/>
          <p:nvPr>
            <p:ph idx="2" type="pic"/>
          </p:nvPr>
        </p:nvSpPr>
        <p:spPr>
          <a:xfrm>
            <a:off x="1772412" y="2219248"/>
            <a:ext cx="2414016" cy="2414016"/>
          </a:xfrm>
          <a:prstGeom prst="ellipse">
            <a:avLst/>
          </a:prstGeom>
          <a:noFill/>
          <a:ln>
            <a:noFill/>
          </a:ln>
        </p:spPr>
      </p:sp>
      <p:sp>
        <p:nvSpPr>
          <p:cNvPr id="116" name="Google Shape;116;p61"/>
          <p:cNvSpPr/>
          <p:nvPr>
            <p:ph idx="3" type="pic"/>
          </p:nvPr>
        </p:nvSpPr>
        <p:spPr>
          <a:xfrm>
            <a:off x="8005572" y="2196083"/>
            <a:ext cx="2414016" cy="2414016"/>
          </a:xfrm>
          <a:prstGeom prst="ellipse">
            <a:avLst/>
          </a:prstGeom>
          <a:noFill/>
          <a:ln>
            <a:noFill/>
          </a:ln>
        </p:spPr>
      </p:sp>
      <p:sp>
        <p:nvSpPr>
          <p:cNvPr id="117" name="Google Shape;117;p61"/>
          <p:cNvSpPr/>
          <p:nvPr>
            <p:ph idx="4" type="pic"/>
          </p:nvPr>
        </p:nvSpPr>
        <p:spPr>
          <a:xfrm>
            <a:off x="4587240" y="2019165"/>
            <a:ext cx="3017520" cy="3017520"/>
          </a:xfrm>
          <a:prstGeom prst="ellipse">
            <a:avLst/>
          </a:prstGeom>
          <a:noFill/>
          <a:ln>
            <a:noFill/>
          </a:ln>
        </p:spPr>
      </p:sp>
      <p:sp>
        <p:nvSpPr>
          <p:cNvPr id="118" name="Google Shape;118;p61"/>
          <p:cNvSpPr txBox="1"/>
          <p:nvPr>
            <p:ph idx="1" type="body"/>
          </p:nvPr>
        </p:nvSpPr>
        <p:spPr>
          <a:xfrm>
            <a:off x="1612900" y="5033963"/>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1600"/>
              <a:buNone/>
              <a:defRPr sz="2000">
                <a:solidFill>
                  <a:srgbClr val="F2F2F2"/>
                </a:solidFill>
                <a:latin typeface="Garamond"/>
                <a:ea typeface="Garamond"/>
                <a:cs typeface="Garamond"/>
                <a:sym typeface="Garamond"/>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9" name="Google Shape;119;p61"/>
          <p:cNvSpPr txBox="1"/>
          <p:nvPr>
            <p:ph idx="5" type="body"/>
          </p:nvPr>
        </p:nvSpPr>
        <p:spPr>
          <a:xfrm>
            <a:off x="4745831" y="5236700"/>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1600"/>
              <a:buNone/>
              <a:defRPr sz="2000">
                <a:solidFill>
                  <a:srgbClr val="F2F2F2"/>
                </a:solidFill>
                <a:latin typeface="Garamond"/>
                <a:ea typeface="Garamond"/>
                <a:cs typeface="Garamond"/>
                <a:sym typeface="Garamond"/>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0" name="Google Shape;120;p61"/>
          <p:cNvSpPr txBox="1"/>
          <p:nvPr>
            <p:ph idx="6" type="body"/>
          </p:nvPr>
        </p:nvSpPr>
        <p:spPr>
          <a:xfrm>
            <a:off x="7878762" y="5033963"/>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1600"/>
              <a:buNone/>
              <a:defRPr sz="2000">
                <a:solidFill>
                  <a:srgbClr val="F2F2F2"/>
                </a:solidFill>
                <a:latin typeface="Garamond"/>
                <a:ea typeface="Garamond"/>
                <a:cs typeface="Garamond"/>
                <a:sym typeface="Garamond"/>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61"/>
          <p:cNvSpPr/>
          <p:nvPr>
            <p:ph idx="7" type="pic"/>
          </p:nvPr>
        </p:nvSpPr>
        <p:spPr>
          <a:xfrm>
            <a:off x="0" y="0"/>
            <a:ext cx="12192000" cy="68580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solidFill>
          <a:schemeClr val="lt1"/>
        </a:solidFill>
      </p:bgPr>
    </p:bg>
    <p:spTree>
      <p:nvGrpSpPr>
        <p:cNvPr id="122" name="Shape 122"/>
        <p:cNvGrpSpPr/>
        <p:nvPr/>
      </p:nvGrpSpPr>
      <p:grpSpPr>
        <a:xfrm>
          <a:off x="0" y="0"/>
          <a:ext cx="0" cy="0"/>
          <a:chOff x="0" y="0"/>
          <a:chExt cx="0" cy="0"/>
        </a:xfrm>
      </p:grpSpPr>
      <p:sp>
        <p:nvSpPr>
          <p:cNvPr id="123" name="Google Shape;123;p62"/>
          <p:cNvSpPr/>
          <p:nvPr/>
        </p:nvSpPr>
        <p:spPr>
          <a:xfrm>
            <a:off x="360000" y="360000"/>
            <a:ext cx="11473200" cy="6138000"/>
          </a:xfrm>
          <a:prstGeom prst="rect">
            <a:avLst/>
          </a:prstGeom>
          <a:solidFill>
            <a:srgbClr val="F2F2F2"/>
          </a:solidFill>
          <a:ln cap="flat" cmpd="sng" w="9525">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24" name="Google Shape;124;p62"/>
          <p:cNvSpPr/>
          <p:nvPr/>
        </p:nvSpPr>
        <p:spPr>
          <a:xfrm>
            <a:off x="7538301" y="359999"/>
            <a:ext cx="4294899" cy="6138000"/>
          </a:xfrm>
          <a:prstGeom prst="rect">
            <a:avLst/>
          </a:prstGeom>
          <a:solidFill>
            <a:srgbClr val="422E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25" name="Google Shape;125;p62"/>
          <p:cNvSpPr/>
          <p:nvPr/>
        </p:nvSpPr>
        <p:spPr>
          <a:xfrm>
            <a:off x="7180411" y="711624"/>
            <a:ext cx="4294899" cy="5382000"/>
          </a:xfrm>
          <a:prstGeom prst="rect">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26" name="Google Shape;126;p62"/>
          <p:cNvSpPr/>
          <p:nvPr/>
        </p:nvSpPr>
        <p:spPr>
          <a:xfrm flipH="1">
            <a:off x="7538301" y="724153"/>
            <a:ext cx="357889" cy="35788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27" name="Google Shape;127;p62"/>
          <p:cNvSpPr/>
          <p:nvPr/>
        </p:nvSpPr>
        <p:spPr>
          <a:xfrm flipH="1">
            <a:off x="7538301" y="5739959"/>
            <a:ext cx="357889" cy="35788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28" name="Google Shape;128;p62"/>
          <p:cNvSpPr txBox="1"/>
          <p:nvPr>
            <p:ph type="ctrTitle"/>
          </p:nvPr>
        </p:nvSpPr>
        <p:spPr>
          <a:xfrm>
            <a:off x="7871790" y="2042319"/>
            <a:ext cx="3168000" cy="2387600"/>
          </a:xfrm>
          <a:prstGeom prst="rect">
            <a:avLst/>
          </a:prstGeom>
          <a:noFill/>
          <a:ln>
            <a:noFill/>
          </a:ln>
        </p:spPr>
        <p:txBody>
          <a:bodyPr anchorCtr="0" anchor="b" bIns="0" lIns="0" spcFirstLastPara="1" rIns="0" wrap="square" tIns="0">
            <a:normAutofit/>
          </a:bodyPr>
          <a:lstStyle>
            <a:lvl1pPr lvl="0" algn="ctr">
              <a:lnSpc>
                <a:spcPct val="80000"/>
              </a:lnSpc>
              <a:spcBef>
                <a:spcPts val="0"/>
              </a:spcBef>
              <a:spcAft>
                <a:spcPts val="0"/>
              </a:spcAft>
              <a:buClr>
                <a:schemeClr val="lt1"/>
              </a:buClr>
              <a:buSzPts val="4800"/>
              <a:buFont typeface="Garamond"/>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62"/>
          <p:cNvSpPr txBox="1"/>
          <p:nvPr>
            <p:ph idx="1" type="subTitle"/>
          </p:nvPr>
        </p:nvSpPr>
        <p:spPr>
          <a:xfrm>
            <a:off x="7871790" y="5166704"/>
            <a:ext cx="3168000" cy="766957"/>
          </a:xfrm>
          <a:prstGeom prst="rect">
            <a:avLst/>
          </a:prstGeom>
          <a:noFill/>
          <a:ln>
            <a:noFill/>
          </a:ln>
        </p:spPr>
        <p:txBody>
          <a:bodyPr anchorCtr="0" anchor="t" bIns="0" lIns="0" spcFirstLastPara="1" rIns="0" wrap="square" tIns="0">
            <a:normAutofit/>
          </a:bodyPr>
          <a:lstStyle>
            <a:lvl1pPr lvl="0" algn="ctr">
              <a:lnSpc>
                <a:spcPct val="90000"/>
              </a:lnSpc>
              <a:spcBef>
                <a:spcPts val="1000"/>
              </a:spcBef>
              <a:spcAft>
                <a:spcPts val="0"/>
              </a:spcAft>
              <a:buClr>
                <a:schemeClr val="lt1"/>
              </a:buClr>
              <a:buSzPts val="1600"/>
              <a:buNone/>
              <a:defRPr i="0" sz="20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0" name="Google Shape;130;p62"/>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62"/>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32" name="Google Shape;132;p62"/>
          <p:cNvSpPr/>
          <p:nvPr/>
        </p:nvSpPr>
        <p:spPr>
          <a:xfrm>
            <a:off x="6817676" y="4469671"/>
            <a:ext cx="720624" cy="2028329"/>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3" name="Shape 133"/>
        <p:cNvGrpSpPr/>
        <p:nvPr/>
      </p:nvGrpSpPr>
      <p:grpSpPr>
        <a:xfrm>
          <a:off x="0" y="0"/>
          <a:ext cx="0" cy="0"/>
          <a:chOff x="0" y="0"/>
          <a:chExt cx="0" cy="0"/>
        </a:xfrm>
      </p:grpSpPr>
      <p:sp>
        <p:nvSpPr>
          <p:cNvPr id="134" name="Google Shape;134;p63"/>
          <p:cNvSpPr txBox="1"/>
          <p:nvPr>
            <p:ph type="title"/>
          </p:nvPr>
        </p:nvSpPr>
        <p:spPr>
          <a:xfrm>
            <a:off x="831850" y="985838"/>
            <a:ext cx="10515600"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accent3"/>
              </a:buClr>
              <a:buSzPts val="6000"/>
              <a:buFont typeface="Garamon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63"/>
          <p:cNvSpPr txBox="1"/>
          <p:nvPr>
            <p:ph idx="1" type="body"/>
          </p:nvPr>
        </p:nvSpPr>
        <p:spPr>
          <a:xfrm>
            <a:off x="831850" y="4005263"/>
            <a:ext cx="10515600"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888888"/>
              </a:buClr>
              <a:buSzPts val="192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36" name="Google Shape;136;p63"/>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63"/>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38" name="Google Shape;138;p63"/>
          <p:cNvSpPr/>
          <p:nvPr/>
        </p:nvSpPr>
        <p:spPr>
          <a:xfrm>
            <a:off x="5735687" y="5778000"/>
            <a:ext cx="720625" cy="1080000"/>
          </a:xfrm>
          <a:prstGeom prst="rect">
            <a:avLst/>
          </a:prstGeom>
          <a:solidFill>
            <a:srgbClr val="422E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39" name="Google Shape;139;p63"/>
          <p:cNvSpPr/>
          <p:nvPr/>
        </p:nvSpPr>
        <p:spPr>
          <a:xfrm>
            <a:off x="5735688" y="0"/>
            <a:ext cx="720624" cy="108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40" name="Shape 140"/>
        <p:cNvGrpSpPr/>
        <p:nvPr/>
      </p:nvGrpSpPr>
      <p:grpSpPr>
        <a:xfrm>
          <a:off x="0" y="0"/>
          <a:ext cx="0" cy="0"/>
          <a:chOff x="0" y="0"/>
          <a:chExt cx="0" cy="0"/>
        </a:xfrm>
      </p:grpSpPr>
      <p:sp>
        <p:nvSpPr>
          <p:cNvPr id="141" name="Google Shape;141;p64"/>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accent3"/>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6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3" name="Google Shape;143;p6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4" name="Google Shape;144;p64"/>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64"/>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46" name="Shape 146"/>
        <p:cNvGrpSpPr/>
        <p:nvPr/>
      </p:nvGrpSpPr>
      <p:grpSpPr>
        <a:xfrm>
          <a:off x="0" y="0"/>
          <a:ext cx="0" cy="0"/>
          <a:chOff x="0" y="0"/>
          <a:chExt cx="0" cy="0"/>
        </a:xfrm>
      </p:grpSpPr>
      <p:sp>
        <p:nvSpPr>
          <p:cNvPr id="147" name="Google Shape;147;p65"/>
          <p:cNvSpPr txBox="1"/>
          <p:nvPr>
            <p:ph idx="1" type="body"/>
          </p:nvPr>
        </p:nvSpPr>
        <p:spPr>
          <a:xfrm>
            <a:off x="839788" y="1737873"/>
            <a:ext cx="5157787" cy="767201"/>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92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48" name="Google Shape;148;p6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9" name="Google Shape;149;p65"/>
          <p:cNvSpPr txBox="1"/>
          <p:nvPr>
            <p:ph idx="3" type="body"/>
          </p:nvPr>
        </p:nvSpPr>
        <p:spPr>
          <a:xfrm>
            <a:off x="6172200" y="1737873"/>
            <a:ext cx="5183188" cy="767201"/>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92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0" name="Google Shape;150;p6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1" name="Google Shape;151;p65"/>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65"/>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53" name="Google Shape;153;p65"/>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accent3"/>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Right Light" showMasterSp="0">
  <p:cSld name="Title Only Right Light">
    <p:bg>
      <p:bgPr>
        <a:solidFill>
          <a:schemeClr val="accent1"/>
        </a:solidFill>
      </p:bgPr>
    </p:bg>
    <p:spTree>
      <p:nvGrpSpPr>
        <p:cNvPr id="154" name="Shape 154"/>
        <p:cNvGrpSpPr/>
        <p:nvPr/>
      </p:nvGrpSpPr>
      <p:grpSpPr>
        <a:xfrm>
          <a:off x="0" y="0"/>
          <a:ext cx="0" cy="0"/>
          <a:chOff x="0" y="0"/>
          <a:chExt cx="0" cy="0"/>
        </a:xfrm>
      </p:grpSpPr>
      <p:sp>
        <p:nvSpPr>
          <p:cNvPr id="155" name="Google Shape;155;p66"/>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56" name="Google Shape;156;p66"/>
          <p:cNvSpPr/>
          <p:nvPr/>
        </p:nvSpPr>
        <p:spPr>
          <a:xfrm>
            <a:off x="0" y="2385000"/>
            <a:ext cx="360000"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57" name="Google Shape;157;p66"/>
          <p:cNvSpPr txBox="1"/>
          <p:nvPr>
            <p:ph type="title"/>
          </p:nvPr>
        </p:nvSpPr>
        <p:spPr>
          <a:xfrm>
            <a:off x="7108590" y="2453081"/>
            <a:ext cx="4015409" cy="133068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7B6B4D"/>
              </a:buClr>
              <a:buSzPts val="4400"/>
              <a:buFont typeface="Garamond"/>
              <a:buNone/>
              <a:defRPr i="0">
                <a:solidFill>
                  <a:srgbClr val="7B6B4D"/>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66"/>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66"/>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60" name="Google Shape;160;p66"/>
          <p:cNvSpPr/>
          <p:nvPr/>
        </p:nvSpPr>
        <p:spPr>
          <a:xfrm>
            <a:off x="11471998" y="2385000"/>
            <a:ext cx="720001"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61" name="Google Shape;161;p66"/>
          <p:cNvSpPr/>
          <p:nvPr/>
        </p:nvSpPr>
        <p:spPr>
          <a:xfrm flipH="1" rot="5400000">
            <a:off x="3387001" y="-1960199"/>
            <a:ext cx="5418000" cy="10778400"/>
          </a:xfrm>
          <a:custGeom>
            <a:rect b="b" l="l" r="r" t="t"/>
            <a:pathLst>
              <a:path extrusionOk="0" h="5418000" w="10767616">
                <a:moveTo>
                  <a:pt x="7861969" y="0"/>
                </a:moveTo>
                <a:lnTo>
                  <a:pt x="10767616" y="0"/>
                </a:lnTo>
                <a:lnTo>
                  <a:pt x="10767616" y="5418000"/>
                </a:lnTo>
                <a:lnTo>
                  <a:pt x="0" y="5418000"/>
                </a:lnTo>
                <a:lnTo>
                  <a:pt x="0" y="0"/>
                </a:lnTo>
                <a:lnTo>
                  <a:pt x="2921260" y="0"/>
                </a:lnTo>
              </a:path>
            </a:pathLst>
          </a:custGeom>
          <a:noFill/>
          <a:ln cap="flat" cmpd="sng" w="12700">
            <a:solidFill>
              <a:schemeClr val="accent4"/>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62" name="Google Shape;162;p66"/>
          <p:cNvSpPr/>
          <p:nvPr/>
        </p:nvSpPr>
        <p:spPr>
          <a:xfrm flipH="1">
            <a:off x="11125201" y="720000"/>
            <a:ext cx="360000" cy="360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63" name="Shape 163"/>
        <p:cNvGrpSpPr/>
        <p:nvPr/>
      </p:nvGrpSpPr>
      <p:grpSpPr>
        <a:xfrm>
          <a:off x="0" y="0"/>
          <a:ext cx="0" cy="0"/>
          <a:chOff x="0" y="0"/>
          <a:chExt cx="0" cy="0"/>
        </a:xfrm>
      </p:grpSpPr>
      <p:sp>
        <p:nvSpPr>
          <p:cNvPr id="164" name="Google Shape;164;p67"/>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65" name="Google Shape;165;p67"/>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67"/>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Border" showMasterSp="0">
  <p:cSld name="Blank with Border">
    <p:spTree>
      <p:nvGrpSpPr>
        <p:cNvPr id="167" name="Shape 167"/>
        <p:cNvGrpSpPr/>
        <p:nvPr/>
      </p:nvGrpSpPr>
      <p:grpSpPr>
        <a:xfrm>
          <a:off x="0" y="0"/>
          <a:ext cx="0" cy="0"/>
          <a:chOff x="0" y="0"/>
          <a:chExt cx="0" cy="0"/>
        </a:xfrm>
      </p:grpSpPr>
      <p:sp>
        <p:nvSpPr>
          <p:cNvPr id="168" name="Google Shape;168;p68"/>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169" name="Google Shape;169;p68"/>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68"/>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71" name="Google Shape;171;p68"/>
          <p:cNvSpPr/>
          <p:nvPr/>
        </p:nvSpPr>
        <p:spPr>
          <a:xfrm>
            <a:off x="720000" y="720000"/>
            <a:ext cx="10753200" cy="5382000"/>
          </a:xfrm>
          <a:prstGeom prst="rect">
            <a:avLst/>
          </a:pr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72" name="Shape 172"/>
        <p:cNvGrpSpPr/>
        <p:nvPr/>
      </p:nvGrpSpPr>
      <p:grpSpPr>
        <a:xfrm>
          <a:off x="0" y="0"/>
          <a:ext cx="0" cy="0"/>
          <a:chOff x="0" y="0"/>
          <a:chExt cx="0" cy="0"/>
        </a:xfrm>
      </p:grpSpPr>
      <p:sp>
        <p:nvSpPr>
          <p:cNvPr id="173" name="Google Shape;173;p69"/>
          <p:cNvSpPr txBox="1"/>
          <p:nvPr>
            <p:ph type="title"/>
          </p:nvPr>
        </p:nvSpPr>
        <p:spPr>
          <a:xfrm>
            <a:off x="839788" y="987424"/>
            <a:ext cx="3932237" cy="106997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3"/>
              </a:buClr>
              <a:buSzPts val="3200"/>
              <a:buFont typeface="Garamond"/>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4" name="Google Shape;174;p6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391160" lvl="0" marL="457200" algn="l">
              <a:lnSpc>
                <a:spcPct val="90000"/>
              </a:lnSpc>
              <a:spcBef>
                <a:spcPts val="1000"/>
              </a:spcBef>
              <a:spcAft>
                <a:spcPts val="0"/>
              </a:spcAft>
              <a:buClr>
                <a:schemeClr val="dk1"/>
              </a:buClr>
              <a:buSzPts val="256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75" name="Google Shape;175;p6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28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76" name="Google Shape;176;p69"/>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69"/>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8" name="Shape 28"/>
        <p:cNvGrpSpPr/>
        <p:nvPr/>
      </p:nvGrpSpPr>
      <p:grpSpPr>
        <a:xfrm>
          <a:off x="0" y="0"/>
          <a:ext cx="0" cy="0"/>
          <a:chOff x="0" y="0"/>
          <a:chExt cx="0" cy="0"/>
        </a:xfrm>
      </p:grpSpPr>
      <p:sp>
        <p:nvSpPr>
          <p:cNvPr id="29" name="Google Shape;29;p52"/>
          <p:cNvSpPr/>
          <p:nvPr/>
        </p:nvSpPr>
        <p:spPr>
          <a:xfrm>
            <a:off x="360000" y="360000"/>
            <a:ext cx="11473200" cy="6138000"/>
          </a:xfrm>
          <a:prstGeom prst="rect">
            <a:avLst/>
          </a:prstGeom>
          <a:solidFill>
            <a:srgbClr val="422E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30" name="Google Shape;30;p52"/>
          <p:cNvSpPr/>
          <p:nvPr/>
        </p:nvSpPr>
        <p:spPr>
          <a:xfrm>
            <a:off x="4065847" y="0"/>
            <a:ext cx="4060307" cy="1836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31" name="Google Shape;31;p52"/>
          <p:cNvSpPr/>
          <p:nvPr/>
        </p:nvSpPr>
        <p:spPr>
          <a:xfrm>
            <a:off x="4250406" y="5778000"/>
            <a:ext cx="3691188" cy="108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32" name="Google Shape;32;p52"/>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400"/>
              <a:buFont typeface="Garamond"/>
              <a:buNone/>
              <a:defRPr i="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2"/>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2"/>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52"/>
          <p:cNvSpPr/>
          <p:nvPr/>
        </p:nvSpPr>
        <p:spPr>
          <a:xfrm>
            <a:off x="720000" y="720000"/>
            <a:ext cx="10753200" cy="5382000"/>
          </a:xfrm>
          <a:custGeom>
            <a:rect b="b" l="l" r="r" t="t"/>
            <a:pathLst>
              <a:path extrusionOk="0" h="5382000" w="10753200">
                <a:moveTo>
                  <a:pt x="7806000" y="0"/>
                </a:moveTo>
                <a:lnTo>
                  <a:pt x="10753200" y="0"/>
                </a:lnTo>
                <a:lnTo>
                  <a:pt x="10753200" y="5382000"/>
                </a:lnTo>
                <a:lnTo>
                  <a:pt x="0" y="5382000"/>
                </a:lnTo>
                <a:lnTo>
                  <a:pt x="0" y="0"/>
                </a:lnTo>
                <a:lnTo>
                  <a:pt x="2946000" y="0"/>
                </a:lnTo>
              </a:path>
            </a:pathLst>
          </a:custGeom>
          <a:noFill/>
          <a:ln cap="flat" cmpd="sng" w="12700">
            <a:solidFill>
              <a:schemeClr val="lt1"/>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rrow Title and Content with Image" showMasterSp="0">
  <p:cSld name="Narrow Title and Content with Image">
    <p:spTree>
      <p:nvGrpSpPr>
        <p:cNvPr id="36" name="Shape 36"/>
        <p:cNvGrpSpPr/>
        <p:nvPr/>
      </p:nvGrpSpPr>
      <p:grpSpPr>
        <a:xfrm>
          <a:off x="0" y="0"/>
          <a:ext cx="0" cy="0"/>
          <a:chOff x="0" y="0"/>
          <a:chExt cx="0" cy="0"/>
        </a:xfrm>
      </p:grpSpPr>
      <p:sp>
        <p:nvSpPr>
          <p:cNvPr id="37" name="Google Shape;37;p53"/>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38" name="Google Shape;38;p53"/>
          <p:cNvSpPr/>
          <p:nvPr/>
        </p:nvSpPr>
        <p:spPr>
          <a:xfrm flipH="1">
            <a:off x="11473200" y="6138000"/>
            <a:ext cx="360000" cy="36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39" name="Google Shape;39;p53"/>
          <p:cNvSpPr txBox="1"/>
          <p:nvPr>
            <p:ph type="title"/>
          </p:nvPr>
        </p:nvSpPr>
        <p:spPr>
          <a:xfrm>
            <a:off x="8776250" y="894521"/>
            <a:ext cx="2577549" cy="185861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262626"/>
              </a:buClr>
              <a:buSzPts val="3200"/>
              <a:buFont typeface="Garamond"/>
              <a:buNone/>
              <a:defRPr i="0" sz="3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53"/>
          <p:cNvSpPr txBox="1"/>
          <p:nvPr>
            <p:ph idx="1" type="body"/>
          </p:nvPr>
        </p:nvSpPr>
        <p:spPr>
          <a:xfrm>
            <a:off x="8776252" y="3856383"/>
            <a:ext cx="2577548" cy="2107095"/>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53"/>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3"/>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3" name="Google Shape;43;p53"/>
          <p:cNvSpPr/>
          <p:nvPr/>
        </p:nvSpPr>
        <p:spPr>
          <a:xfrm>
            <a:off x="8584635" y="713698"/>
            <a:ext cx="2879560" cy="5418000"/>
          </a:xfrm>
          <a:custGeom>
            <a:rect b="b" l="l" r="r" t="t"/>
            <a:pathLst>
              <a:path extrusionOk="0" h="5418000" w="2879560">
                <a:moveTo>
                  <a:pt x="2700346" y="0"/>
                </a:moveTo>
                <a:lnTo>
                  <a:pt x="2879560" y="0"/>
                </a:lnTo>
                <a:lnTo>
                  <a:pt x="2879560" y="5418000"/>
                </a:lnTo>
                <a:lnTo>
                  <a:pt x="0" y="5418000"/>
                </a:lnTo>
                <a:lnTo>
                  <a:pt x="0" y="0"/>
                </a:lnTo>
                <a:lnTo>
                  <a:pt x="179215" y="0"/>
                </a:lnTo>
              </a:path>
            </a:pathLst>
          </a:custGeom>
          <a:noFill/>
          <a:ln cap="flat" cmpd="sng" w="12700">
            <a:solidFill>
              <a:schemeClr val="accent6"/>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44" name="Google Shape;44;p53"/>
          <p:cNvSpPr/>
          <p:nvPr/>
        </p:nvSpPr>
        <p:spPr>
          <a:xfrm>
            <a:off x="8918534" y="0"/>
            <a:ext cx="2211762" cy="108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45" name="Google Shape;45;p53"/>
          <p:cNvSpPr/>
          <p:nvPr>
            <p:ph idx="2" type="pic"/>
          </p:nvPr>
        </p:nvSpPr>
        <p:spPr>
          <a:xfrm>
            <a:off x="720000" y="720000"/>
            <a:ext cx="7498800" cy="53820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ith Image" showMasterSp="0">
  <p:cSld name="Title and Content with Image">
    <p:bg>
      <p:bgPr>
        <a:solidFill>
          <a:schemeClr val="lt1"/>
        </a:solidFill>
      </p:bgPr>
    </p:bg>
    <p:spTree>
      <p:nvGrpSpPr>
        <p:cNvPr id="46" name="Shape 46"/>
        <p:cNvGrpSpPr/>
        <p:nvPr/>
      </p:nvGrpSpPr>
      <p:grpSpPr>
        <a:xfrm>
          <a:off x="0" y="0"/>
          <a:ext cx="0" cy="0"/>
          <a:chOff x="0" y="0"/>
          <a:chExt cx="0" cy="0"/>
        </a:xfrm>
      </p:grpSpPr>
      <p:sp>
        <p:nvSpPr>
          <p:cNvPr id="47" name="Google Shape;47;p54"/>
          <p:cNvSpPr/>
          <p:nvPr/>
        </p:nvSpPr>
        <p:spPr>
          <a:xfrm>
            <a:off x="360000" y="360000"/>
            <a:ext cx="11473200" cy="6138000"/>
          </a:xfrm>
          <a:prstGeom prst="rect">
            <a:avLst/>
          </a:prstGeom>
          <a:solidFill>
            <a:srgbClr val="47575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48" name="Google Shape;48;p54"/>
          <p:cNvSpPr/>
          <p:nvPr/>
        </p:nvSpPr>
        <p:spPr>
          <a:xfrm>
            <a:off x="1080000" y="0"/>
            <a:ext cx="2520000" cy="2304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49" name="Google Shape;49;p54"/>
          <p:cNvSpPr/>
          <p:nvPr/>
        </p:nvSpPr>
        <p:spPr>
          <a:xfrm>
            <a:off x="1080000" y="5760000"/>
            <a:ext cx="2520000" cy="1098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50" name="Google Shape;50;p54"/>
          <p:cNvSpPr txBox="1"/>
          <p:nvPr>
            <p:ph type="title"/>
          </p:nvPr>
        </p:nvSpPr>
        <p:spPr>
          <a:xfrm>
            <a:off x="1172817" y="213691"/>
            <a:ext cx="2279373" cy="185861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Garamond"/>
              <a:buNone/>
              <a:defRPr i="0"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54"/>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54"/>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53" name="Google Shape;53;p54"/>
          <p:cNvSpPr/>
          <p:nvPr>
            <p:ph idx="2" type="pic"/>
          </p:nvPr>
        </p:nvSpPr>
        <p:spPr>
          <a:xfrm>
            <a:off x="1080000" y="2304000"/>
            <a:ext cx="2520000" cy="3454357"/>
          </a:xfrm>
          <a:prstGeom prst="rect">
            <a:avLst/>
          </a:prstGeom>
          <a:noFill/>
          <a:ln>
            <a:noFill/>
          </a:ln>
        </p:spPr>
      </p:sp>
      <p:sp>
        <p:nvSpPr>
          <p:cNvPr id="54" name="Google Shape;54;p54"/>
          <p:cNvSpPr txBox="1"/>
          <p:nvPr>
            <p:ph idx="1" type="body"/>
          </p:nvPr>
        </p:nvSpPr>
        <p:spPr>
          <a:xfrm>
            <a:off x="4373563" y="2674144"/>
            <a:ext cx="6529387" cy="1509713"/>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2880"/>
              <a:buNone/>
              <a:defRPr sz="3600">
                <a:solidFill>
                  <a:schemeClr val="lt1"/>
                </a:solidFill>
              </a:defRPr>
            </a:lvl1pPr>
            <a:lvl2pPr indent="-228600" lvl="1" marL="914400" algn="l">
              <a:lnSpc>
                <a:spcPct val="90000"/>
              </a:lnSpc>
              <a:spcBef>
                <a:spcPts val="500"/>
              </a:spcBef>
              <a:spcAft>
                <a:spcPts val="0"/>
              </a:spcAft>
              <a:buClr>
                <a:schemeClr val="lt1"/>
              </a:buClr>
              <a:buSzPts val="1600"/>
              <a:buNone/>
              <a:defRPr>
                <a:solidFill>
                  <a:schemeClr val="lt1"/>
                </a:solidFill>
              </a:defRPr>
            </a:lvl2pPr>
            <a:lvl3pPr indent="-228600" lvl="2" marL="1371600" algn="l">
              <a:lnSpc>
                <a:spcPct val="90000"/>
              </a:lnSpc>
              <a:spcBef>
                <a:spcPts val="500"/>
              </a:spcBef>
              <a:spcAft>
                <a:spcPts val="0"/>
              </a:spcAft>
              <a:buClr>
                <a:schemeClr val="lt1"/>
              </a:buClr>
              <a:buSzPts val="1400"/>
              <a:buNone/>
              <a:defRPr>
                <a:solidFill>
                  <a:schemeClr val="lt1"/>
                </a:solidFill>
              </a:defRPr>
            </a:lvl3pPr>
            <a:lvl4pPr indent="-228600" lvl="3" marL="1828800" algn="l">
              <a:lnSpc>
                <a:spcPct val="90000"/>
              </a:lnSpc>
              <a:spcBef>
                <a:spcPts val="500"/>
              </a:spcBef>
              <a:spcAft>
                <a:spcPts val="0"/>
              </a:spcAft>
              <a:buClr>
                <a:schemeClr val="lt1"/>
              </a:buClr>
              <a:buSzPts val="1200"/>
              <a:buNone/>
              <a:defRPr>
                <a:solidFill>
                  <a:schemeClr val="lt1"/>
                </a:solidFill>
              </a:defRPr>
            </a:lvl4pPr>
            <a:lvl5pPr indent="-228600" lvl="4" marL="2286000" algn="l">
              <a:lnSpc>
                <a:spcPct val="90000"/>
              </a:lnSpc>
              <a:spcBef>
                <a:spcPts val="500"/>
              </a:spcBef>
              <a:spcAft>
                <a:spcPts val="0"/>
              </a:spcAft>
              <a:buClr>
                <a:schemeClr val="lt1"/>
              </a:buClr>
              <a:buSzPts val="1200"/>
              <a:buNone/>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54"/>
          <p:cNvSpPr/>
          <p:nvPr/>
        </p:nvSpPr>
        <p:spPr>
          <a:xfrm flipH="1">
            <a:off x="10768500" y="5395300"/>
            <a:ext cx="360000" cy="360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56" name="Google Shape;56;p54"/>
          <p:cNvSpPr/>
          <p:nvPr/>
        </p:nvSpPr>
        <p:spPr>
          <a:xfrm>
            <a:off x="704386" y="713698"/>
            <a:ext cx="10767616" cy="5418000"/>
          </a:xfrm>
          <a:custGeom>
            <a:rect b="b" l="l" r="r" t="t"/>
            <a:pathLst>
              <a:path extrusionOk="0" h="5418000" w="10783231">
                <a:moveTo>
                  <a:pt x="3148264" y="0"/>
                </a:moveTo>
                <a:lnTo>
                  <a:pt x="10783231" y="0"/>
                </a:lnTo>
                <a:lnTo>
                  <a:pt x="10783231" y="5418000"/>
                </a:lnTo>
                <a:lnTo>
                  <a:pt x="0" y="5418000"/>
                </a:lnTo>
                <a:lnTo>
                  <a:pt x="0" y="0"/>
                </a:lnTo>
              </a:path>
            </a:pathLst>
          </a:custGeom>
          <a:noFill/>
          <a:ln cap="flat" cmpd="sng" w="12700">
            <a:solidFill>
              <a:schemeClr val="lt1"/>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7" name="Shape 57"/>
        <p:cNvGrpSpPr/>
        <p:nvPr/>
      </p:nvGrpSpPr>
      <p:grpSpPr>
        <a:xfrm>
          <a:off x="0" y="0"/>
          <a:ext cx="0" cy="0"/>
          <a:chOff x="0" y="0"/>
          <a:chExt cx="0" cy="0"/>
        </a:xfrm>
      </p:grpSpPr>
      <p:sp>
        <p:nvSpPr>
          <p:cNvPr id="58" name="Google Shape;58;p55"/>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accent3"/>
              </a:buClr>
              <a:buSzPts val="4400"/>
              <a:buFont typeface="Garamond"/>
              <a:buNone/>
              <a:defRPr i="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55"/>
          <p:cNvSpPr txBox="1"/>
          <p:nvPr>
            <p:ph idx="1" type="body"/>
          </p:nvPr>
        </p:nvSpPr>
        <p:spPr>
          <a:xfrm>
            <a:off x="838200" y="1825625"/>
            <a:ext cx="10515600" cy="4137853"/>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000"/>
              </a:spcBef>
              <a:spcAft>
                <a:spcPts val="0"/>
              </a:spcAft>
              <a:buClr>
                <a:schemeClr val="dk1"/>
              </a:buClr>
              <a:buSzPts val="144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55"/>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55"/>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2" name="Google Shape;62;p55"/>
          <p:cNvSpPr/>
          <p:nvPr/>
        </p:nvSpPr>
        <p:spPr>
          <a:xfrm>
            <a:off x="4386000" y="0"/>
            <a:ext cx="3420000" cy="72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63" name="Google Shape;63;p55"/>
          <p:cNvSpPr/>
          <p:nvPr/>
        </p:nvSpPr>
        <p:spPr>
          <a:xfrm flipH="1">
            <a:off x="4026000" y="359999"/>
            <a:ext cx="360000" cy="360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64" name="Google Shape;64;p55"/>
          <p:cNvSpPr/>
          <p:nvPr/>
        </p:nvSpPr>
        <p:spPr>
          <a:xfrm flipH="1">
            <a:off x="7806000" y="359999"/>
            <a:ext cx="360000" cy="360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65" name="Google Shape;65;p55"/>
          <p:cNvSpPr/>
          <p:nvPr/>
        </p:nvSpPr>
        <p:spPr>
          <a:xfrm>
            <a:off x="4386000" y="6498000"/>
            <a:ext cx="3420000" cy="36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Image and Author Name" showMasterSp="0">
  <p:cSld name="Quote with Image and Author Name">
    <p:bg>
      <p:bgPr>
        <a:solidFill>
          <a:schemeClr val="lt1"/>
        </a:solidFill>
      </p:bgPr>
    </p:bg>
    <p:spTree>
      <p:nvGrpSpPr>
        <p:cNvPr id="66" name="Shape 66"/>
        <p:cNvGrpSpPr/>
        <p:nvPr/>
      </p:nvGrpSpPr>
      <p:grpSpPr>
        <a:xfrm>
          <a:off x="0" y="0"/>
          <a:ext cx="0" cy="0"/>
          <a:chOff x="0" y="0"/>
          <a:chExt cx="0" cy="0"/>
        </a:xfrm>
      </p:grpSpPr>
      <p:sp>
        <p:nvSpPr>
          <p:cNvPr id="67" name="Google Shape;67;p56"/>
          <p:cNvSpPr/>
          <p:nvPr/>
        </p:nvSpPr>
        <p:spPr>
          <a:xfrm>
            <a:off x="360000" y="360000"/>
            <a:ext cx="11473200" cy="6138000"/>
          </a:xfrm>
          <a:prstGeom prst="rect">
            <a:avLst/>
          </a:prstGeom>
          <a:solidFill>
            <a:srgbClr val="F2F2F2"/>
          </a:solidFill>
          <a:ln cap="flat" cmpd="sng" w="9525">
            <a:solidFill>
              <a:srgbClr val="BFBFB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68" name="Google Shape;68;p56"/>
          <p:cNvSpPr/>
          <p:nvPr>
            <p:ph idx="2" type="pic"/>
          </p:nvPr>
        </p:nvSpPr>
        <p:spPr>
          <a:xfrm>
            <a:off x="720000" y="720000"/>
            <a:ext cx="10753200" cy="5382000"/>
          </a:xfrm>
          <a:prstGeom prst="rect">
            <a:avLst/>
          </a:prstGeom>
          <a:noFill/>
          <a:ln>
            <a:noFill/>
          </a:ln>
        </p:spPr>
      </p:sp>
      <p:sp>
        <p:nvSpPr>
          <p:cNvPr id="69" name="Google Shape;69;p56"/>
          <p:cNvSpPr/>
          <p:nvPr/>
        </p:nvSpPr>
        <p:spPr>
          <a:xfrm>
            <a:off x="3720000" y="359999"/>
            <a:ext cx="4752000" cy="6138000"/>
          </a:xfrm>
          <a:prstGeom prst="rect">
            <a:avLst/>
          </a:prstGeom>
          <a:solidFill>
            <a:srgbClr val="422E2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0" name="Google Shape;70;p56"/>
          <p:cNvSpPr/>
          <p:nvPr/>
        </p:nvSpPr>
        <p:spPr>
          <a:xfrm>
            <a:off x="4080000" y="711624"/>
            <a:ext cx="4032000" cy="5382000"/>
          </a:xfrm>
          <a:prstGeom prst="rect">
            <a:avLst/>
          </a:prstGeom>
          <a:no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1" name="Google Shape;71;p56"/>
          <p:cNvSpPr/>
          <p:nvPr/>
        </p:nvSpPr>
        <p:spPr>
          <a:xfrm flipH="1">
            <a:off x="11475311" y="360000"/>
            <a:ext cx="357889" cy="35788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2" name="Google Shape;72;p56"/>
          <p:cNvSpPr/>
          <p:nvPr/>
        </p:nvSpPr>
        <p:spPr>
          <a:xfrm>
            <a:off x="5735688" y="5778000"/>
            <a:ext cx="720624" cy="1080000"/>
          </a:xfrm>
          <a:prstGeom prst="rect">
            <a:avLst/>
          </a:prstGeom>
          <a:solidFill>
            <a:schemeClr val="accent3">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3" name="Google Shape;73;p56"/>
          <p:cNvSpPr txBox="1"/>
          <p:nvPr>
            <p:ph type="ctrTitle"/>
          </p:nvPr>
        </p:nvSpPr>
        <p:spPr>
          <a:xfrm>
            <a:off x="4512000" y="924339"/>
            <a:ext cx="3168000" cy="3505580"/>
          </a:xfrm>
          <a:prstGeom prst="rect">
            <a:avLst/>
          </a:prstGeom>
          <a:noFill/>
          <a:ln>
            <a:noFill/>
          </a:ln>
        </p:spPr>
        <p:txBody>
          <a:bodyPr anchorCtr="0" anchor="b" bIns="0" lIns="0" spcFirstLastPara="1" rIns="0" wrap="square" tIns="0">
            <a:normAutofit/>
          </a:bodyPr>
          <a:lstStyle>
            <a:lvl1pPr lvl="0" algn="ctr">
              <a:lnSpc>
                <a:spcPct val="80000"/>
              </a:lnSpc>
              <a:spcBef>
                <a:spcPts val="0"/>
              </a:spcBef>
              <a:spcAft>
                <a:spcPts val="0"/>
              </a:spcAft>
              <a:buClr>
                <a:schemeClr val="lt1"/>
              </a:buClr>
              <a:buSzPts val="4000"/>
              <a:buFont typeface="Garamond"/>
              <a:buNone/>
              <a:defRPr i="0"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56"/>
          <p:cNvSpPr txBox="1"/>
          <p:nvPr>
            <p:ph idx="1" type="subTitle"/>
          </p:nvPr>
        </p:nvSpPr>
        <p:spPr>
          <a:xfrm>
            <a:off x="4512000" y="5166704"/>
            <a:ext cx="3168000" cy="766957"/>
          </a:xfrm>
          <a:prstGeom prst="rect">
            <a:avLst/>
          </a:prstGeom>
          <a:noFill/>
          <a:ln>
            <a:noFill/>
          </a:ln>
        </p:spPr>
        <p:txBody>
          <a:bodyPr anchorCtr="0" anchor="t" bIns="0" lIns="0" spcFirstLastPara="1" rIns="0" wrap="square" tIns="0">
            <a:normAutofit/>
          </a:bodyPr>
          <a:lstStyle>
            <a:lvl1pPr lvl="0" algn="ctr">
              <a:lnSpc>
                <a:spcPct val="90000"/>
              </a:lnSpc>
              <a:spcBef>
                <a:spcPts val="1000"/>
              </a:spcBef>
              <a:spcAft>
                <a:spcPts val="0"/>
              </a:spcAft>
              <a:buClr>
                <a:schemeClr val="lt1"/>
              </a:buClr>
              <a:buSzPts val="1600"/>
              <a:buNone/>
              <a:defRPr i="0" sz="20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5" name="Google Shape;75;p56"/>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56"/>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Left Dark" showMasterSp="0">
  <p:cSld name="Title Only Left Dark">
    <p:bg>
      <p:bgPr>
        <a:solidFill>
          <a:schemeClr val="lt1"/>
        </a:solidFill>
      </p:bgPr>
    </p:bg>
    <p:spTree>
      <p:nvGrpSpPr>
        <p:cNvPr id="77" name="Shape 77"/>
        <p:cNvGrpSpPr/>
        <p:nvPr/>
      </p:nvGrpSpPr>
      <p:grpSpPr>
        <a:xfrm>
          <a:off x="0" y="0"/>
          <a:ext cx="0" cy="0"/>
          <a:chOff x="0" y="0"/>
          <a:chExt cx="0" cy="0"/>
        </a:xfrm>
      </p:grpSpPr>
      <p:sp>
        <p:nvSpPr>
          <p:cNvPr id="78" name="Google Shape;78;p57"/>
          <p:cNvSpPr/>
          <p:nvPr/>
        </p:nvSpPr>
        <p:spPr>
          <a:xfrm>
            <a:off x="360000" y="360000"/>
            <a:ext cx="11473200" cy="6138000"/>
          </a:xfrm>
          <a:prstGeom prst="rect">
            <a:avLst/>
          </a:prstGeom>
          <a:solidFill>
            <a:srgbClr val="47575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79" name="Google Shape;79;p57"/>
          <p:cNvSpPr/>
          <p:nvPr/>
        </p:nvSpPr>
        <p:spPr>
          <a:xfrm>
            <a:off x="0" y="2385000"/>
            <a:ext cx="720000"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0" name="Google Shape;80;p57"/>
          <p:cNvSpPr txBox="1"/>
          <p:nvPr>
            <p:ph type="title"/>
          </p:nvPr>
        </p:nvSpPr>
        <p:spPr>
          <a:xfrm>
            <a:off x="1003851" y="2453081"/>
            <a:ext cx="4015409" cy="133068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400"/>
              <a:buFont typeface="Garamond"/>
              <a:buNone/>
              <a:defRPr i="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57"/>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57"/>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83" name="Google Shape;83;p57"/>
          <p:cNvSpPr/>
          <p:nvPr/>
        </p:nvSpPr>
        <p:spPr>
          <a:xfrm>
            <a:off x="11112000" y="2385000"/>
            <a:ext cx="1080000"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4" name="Google Shape;84;p57"/>
          <p:cNvSpPr/>
          <p:nvPr/>
        </p:nvSpPr>
        <p:spPr>
          <a:xfrm rot="-5400000">
            <a:off x="3387001" y="-1960199"/>
            <a:ext cx="5418000" cy="10778400"/>
          </a:xfrm>
          <a:custGeom>
            <a:rect b="b" l="l" r="r" t="t"/>
            <a:pathLst>
              <a:path extrusionOk="0" h="5418000" w="10767616">
                <a:moveTo>
                  <a:pt x="7861969" y="0"/>
                </a:moveTo>
                <a:lnTo>
                  <a:pt x="10767616" y="0"/>
                </a:lnTo>
                <a:lnTo>
                  <a:pt x="10767616" y="5418000"/>
                </a:lnTo>
                <a:lnTo>
                  <a:pt x="0" y="5418000"/>
                </a:lnTo>
                <a:lnTo>
                  <a:pt x="0" y="0"/>
                </a:lnTo>
                <a:lnTo>
                  <a:pt x="2921260" y="0"/>
                </a:lnTo>
              </a:path>
            </a:pathLst>
          </a:custGeom>
          <a:noFill/>
          <a:ln cap="flat" cmpd="sng" w="12700">
            <a:solidFill>
              <a:schemeClr val="lt1"/>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5" name="Google Shape;85;p57"/>
          <p:cNvSpPr/>
          <p:nvPr/>
        </p:nvSpPr>
        <p:spPr>
          <a:xfrm flipH="1">
            <a:off x="706800" y="5778001"/>
            <a:ext cx="360000" cy="360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Left Light" showMasterSp="0">
  <p:cSld name="Title Only Left Light">
    <p:bg>
      <p:bgPr>
        <a:solidFill>
          <a:srgbClr val="422E2E"/>
        </a:solidFill>
      </p:bgPr>
    </p:bg>
    <p:spTree>
      <p:nvGrpSpPr>
        <p:cNvPr id="86" name="Shape 86"/>
        <p:cNvGrpSpPr/>
        <p:nvPr/>
      </p:nvGrpSpPr>
      <p:grpSpPr>
        <a:xfrm>
          <a:off x="0" y="0"/>
          <a:ext cx="0" cy="0"/>
          <a:chOff x="0" y="0"/>
          <a:chExt cx="0" cy="0"/>
        </a:xfrm>
      </p:grpSpPr>
      <p:sp>
        <p:nvSpPr>
          <p:cNvPr id="87" name="Google Shape;87;p58"/>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8" name="Google Shape;88;p58"/>
          <p:cNvSpPr/>
          <p:nvPr/>
        </p:nvSpPr>
        <p:spPr>
          <a:xfrm>
            <a:off x="0" y="2385000"/>
            <a:ext cx="720000"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89" name="Google Shape;89;p58"/>
          <p:cNvSpPr txBox="1"/>
          <p:nvPr>
            <p:ph type="title"/>
          </p:nvPr>
        </p:nvSpPr>
        <p:spPr>
          <a:xfrm>
            <a:off x="1003851" y="2453081"/>
            <a:ext cx="4015409" cy="133068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7B6B4D"/>
              </a:buClr>
              <a:buSzPts val="4400"/>
              <a:buFont typeface="Garamond"/>
              <a:buNone/>
              <a:defRPr i="0">
                <a:solidFill>
                  <a:srgbClr val="7B6B4D"/>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58"/>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58"/>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58"/>
          <p:cNvSpPr/>
          <p:nvPr/>
        </p:nvSpPr>
        <p:spPr>
          <a:xfrm>
            <a:off x="11112000" y="2385000"/>
            <a:ext cx="1080000" cy="2088000"/>
          </a:xfrm>
          <a:prstGeom prst="rect">
            <a:avLst/>
          </a:prstGeom>
          <a:solidFill>
            <a:schemeClr val="accent3">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3" name="Google Shape;93;p58"/>
          <p:cNvSpPr/>
          <p:nvPr/>
        </p:nvSpPr>
        <p:spPr>
          <a:xfrm rot="-5400000">
            <a:off x="3387001" y="-1960199"/>
            <a:ext cx="5418000" cy="10778400"/>
          </a:xfrm>
          <a:custGeom>
            <a:rect b="b" l="l" r="r" t="t"/>
            <a:pathLst>
              <a:path extrusionOk="0" h="5418000" w="10767616">
                <a:moveTo>
                  <a:pt x="7861969" y="0"/>
                </a:moveTo>
                <a:lnTo>
                  <a:pt x="10767616" y="0"/>
                </a:lnTo>
                <a:lnTo>
                  <a:pt x="10767616" y="5418000"/>
                </a:lnTo>
                <a:lnTo>
                  <a:pt x="0" y="5418000"/>
                </a:lnTo>
                <a:lnTo>
                  <a:pt x="0" y="0"/>
                </a:lnTo>
                <a:lnTo>
                  <a:pt x="2921260" y="0"/>
                </a:lnTo>
              </a:path>
            </a:pathLst>
          </a:custGeom>
          <a:noFill/>
          <a:ln cap="flat" cmpd="sng" w="12700">
            <a:solidFill>
              <a:schemeClr val="accent4"/>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4" name="Google Shape;94;p58"/>
          <p:cNvSpPr/>
          <p:nvPr/>
        </p:nvSpPr>
        <p:spPr>
          <a:xfrm flipH="1">
            <a:off x="706800" y="5778001"/>
            <a:ext cx="360000" cy="360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op Light">
  <p:cSld name="Title Only Top Light">
    <p:spTree>
      <p:nvGrpSpPr>
        <p:cNvPr id="95" name="Shape 95"/>
        <p:cNvGrpSpPr/>
        <p:nvPr/>
      </p:nvGrpSpPr>
      <p:grpSpPr>
        <a:xfrm>
          <a:off x="0" y="0"/>
          <a:ext cx="0" cy="0"/>
          <a:chOff x="0" y="0"/>
          <a:chExt cx="0" cy="0"/>
        </a:xfrm>
      </p:grpSpPr>
      <p:sp>
        <p:nvSpPr>
          <p:cNvPr id="96" name="Google Shape;96;p59"/>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7" name="Google Shape;97;p59"/>
          <p:cNvSpPr/>
          <p:nvPr/>
        </p:nvSpPr>
        <p:spPr>
          <a:xfrm>
            <a:off x="4065847" y="0"/>
            <a:ext cx="4060307" cy="1836000"/>
          </a:xfrm>
          <a:prstGeom prst="rect">
            <a:avLst/>
          </a:prstGeom>
          <a:solidFill>
            <a:srgbClr val="494141">
              <a:alpha val="8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8" name="Google Shape;98;p59"/>
          <p:cNvSpPr/>
          <p:nvPr/>
        </p:nvSpPr>
        <p:spPr>
          <a:xfrm>
            <a:off x="4250406" y="5778000"/>
            <a:ext cx="3691188" cy="1080000"/>
          </a:xfrm>
          <a:prstGeom prst="rect">
            <a:avLst/>
          </a:prstGeom>
          <a:solidFill>
            <a:srgbClr val="494141">
              <a:alpha val="8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99" name="Google Shape;99;p59"/>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400"/>
              <a:buFont typeface="Garamond"/>
              <a:buNone/>
              <a:defRPr i="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59"/>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59"/>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2" name="Google Shape;102;p59"/>
          <p:cNvSpPr/>
          <p:nvPr/>
        </p:nvSpPr>
        <p:spPr>
          <a:xfrm>
            <a:off x="720000" y="720000"/>
            <a:ext cx="10753200" cy="5382000"/>
          </a:xfrm>
          <a:custGeom>
            <a:rect b="b" l="l" r="r" t="t"/>
            <a:pathLst>
              <a:path extrusionOk="0" h="5382000" w="10753200">
                <a:moveTo>
                  <a:pt x="7806000" y="0"/>
                </a:moveTo>
                <a:lnTo>
                  <a:pt x="10753200" y="0"/>
                </a:lnTo>
                <a:lnTo>
                  <a:pt x="10753200" y="5382000"/>
                </a:lnTo>
                <a:lnTo>
                  <a:pt x="0" y="5382000"/>
                </a:lnTo>
                <a:lnTo>
                  <a:pt x="0" y="0"/>
                </a:lnTo>
                <a:lnTo>
                  <a:pt x="2946000" y="0"/>
                </a:lnTo>
              </a:path>
            </a:pathLst>
          </a:custGeom>
          <a:noFill/>
          <a:ln cap="flat" cmpd="sng" w="12700">
            <a:solidFill>
              <a:schemeClr val="accent3"/>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24733"/>
        </a:solidFill>
      </p:bgPr>
    </p:bg>
    <p:spTree>
      <p:nvGrpSpPr>
        <p:cNvPr id="9" name="Shape 9"/>
        <p:cNvGrpSpPr/>
        <p:nvPr/>
      </p:nvGrpSpPr>
      <p:grpSpPr>
        <a:xfrm>
          <a:off x="0" y="0"/>
          <a:ext cx="0" cy="0"/>
          <a:chOff x="0" y="0"/>
          <a:chExt cx="0" cy="0"/>
        </a:xfrm>
      </p:grpSpPr>
      <p:sp>
        <p:nvSpPr>
          <p:cNvPr id="10" name="Google Shape;10;p50"/>
          <p:cNvSpPr/>
          <p:nvPr/>
        </p:nvSpPr>
        <p:spPr>
          <a:xfrm>
            <a:off x="360000" y="360000"/>
            <a:ext cx="11473200" cy="613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
        <p:nvSpPr>
          <p:cNvPr id="11" name="Google Shape;11;p50"/>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accent3"/>
              </a:buClr>
              <a:buSzPts val="4400"/>
              <a:buFont typeface="Garamond"/>
              <a:buNone/>
              <a:defRPr b="0" i="0" sz="4400" u="none" cap="none" strike="noStrike">
                <a:solidFill>
                  <a:schemeClr val="accent3"/>
                </a:solidFill>
                <a:latin typeface="Garamond"/>
                <a:ea typeface="Garamond"/>
                <a:cs typeface="Garamond"/>
                <a:sym typeface="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50"/>
          <p:cNvSpPr txBox="1"/>
          <p:nvPr>
            <p:ph idx="1" type="body"/>
          </p:nvPr>
        </p:nvSpPr>
        <p:spPr>
          <a:xfrm>
            <a:off x="838200" y="1825625"/>
            <a:ext cx="10515600" cy="4137853"/>
          </a:xfrm>
          <a:prstGeom prst="rect">
            <a:avLst/>
          </a:prstGeom>
          <a:noFill/>
          <a:ln>
            <a:noFill/>
          </a:ln>
        </p:spPr>
        <p:txBody>
          <a:bodyPr anchorCtr="0" anchor="t" bIns="45700" lIns="91425" spcFirstLastPara="1" rIns="91425" wrap="square" tIns="45700">
            <a:normAutofit/>
          </a:bodyPr>
          <a:lstStyle>
            <a:lvl1pPr indent="-320040" lvl="0" marL="457200" marR="0" rtl="0" algn="l">
              <a:lnSpc>
                <a:spcPct val="90000"/>
              </a:lnSpc>
              <a:spcBef>
                <a:spcPts val="1000"/>
              </a:spcBef>
              <a:spcAft>
                <a:spcPts val="0"/>
              </a:spcAft>
              <a:buClr>
                <a:schemeClr val="dk1"/>
              </a:buClr>
              <a:buSzPts val="1440"/>
              <a:buFont typeface="Garamond"/>
              <a:buChar char="°"/>
              <a:defRPr b="0" i="0" sz="1800" u="none" cap="none" strike="noStrike">
                <a:solidFill>
                  <a:schemeClr val="dk1"/>
                </a:solidFill>
                <a:latin typeface="Garamond"/>
                <a:ea typeface="Garamond"/>
                <a:cs typeface="Garamond"/>
                <a:sym typeface="Garamond"/>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Garamond"/>
                <a:ea typeface="Garamond"/>
                <a:cs typeface="Garamond"/>
                <a:sym typeface="Garamond"/>
              </a:defRPr>
            </a:lvl2pPr>
            <a:lvl3pPr indent="-317500" lvl="2" marL="13716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Garamond"/>
                <a:ea typeface="Garamond"/>
                <a:cs typeface="Garamond"/>
                <a:sym typeface="Garamond"/>
              </a:defRPr>
            </a:lvl3pPr>
            <a:lvl4pPr indent="-304800" lvl="3" marL="1828800" marR="0" rtl="0" algn="l">
              <a:lnSpc>
                <a:spcPct val="90000"/>
              </a:lnSpc>
              <a:spcBef>
                <a:spcPts val="500"/>
              </a:spcBef>
              <a:spcAft>
                <a:spcPts val="0"/>
              </a:spcAft>
              <a:buClr>
                <a:schemeClr val="dk1"/>
              </a:buClr>
              <a:buSzPts val="1200"/>
              <a:buFont typeface="Arial"/>
              <a:buChar char="•"/>
              <a:defRPr b="0" i="0" sz="1200" u="none" cap="none" strike="noStrike">
                <a:solidFill>
                  <a:schemeClr val="dk1"/>
                </a:solidFill>
                <a:latin typeface="Garamond"/>
                <a:ea typeface="Garamond"/>
                <a:cs typeface="Garamond"/>
                <a:sym typeface="Garamond"/>
              </a:defRPr>
            </a:lvl4pPr>
            <a:lvl5pPr indent="-304800" lvl="4" marL="2286000" marR="0" rtl="0" algn="l">
              <a:lnSpc>
                <a:spcPct val="90000"/>
              </a:lnSpc>
              <a:spcBef>
                <a:spcPts val="500"/>
              </a:spcBef>
              <a:spcAft>
                <a:spcPts val="0"/>
              </a:spcAft>
              <a:buClr>
                <a:schemeClr val="dk1"/>
              </a:buClr>
              <a:buSzPts val="1200"/>
              <a:buFont typeface="Arial"/>
              <a:buChar char="•"/>
              <a:defRPr b="0" i="0" sz="1200" u="none" cap="none" strike="noStrike">
                <a:solidFill>
                  <a:schemeClr val="dk1"/>
                </a:solidFill>
                <a:latin typeface="Garamond"/>
                <a:ea typeface="Garamond"/>
                <a:cs typeface="Garamond"/>
                <a:sym typeface="Garamond"/>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aramond"/>
                <a:ea typeface="Garamond"/>
                <a:cs typeface="Garamond"/>
                <a:sym typeface="Garamond"/>
              </a:defRPr>
            </a:lvl9pPr>
          </a:lstStyle>
          <a:p/>
        </p:txBody>
      </p:sp>
      <p:sp>
        <p:nvSpPr>
          <p:cNvPr id="13" name="Google Shape;13;p50"/>
          <p:cNvSpPr txBox="1"/>
          <p:nvPr>
            <p:ph idx="11" type="ftr"/>
          </p:nvPr>
        </p:nvSpPr>
        <p:spPr>
          <a:xfrm>
            <a:off x="390378" y="6236849"/>
            <a:ext cx="4114800" cy="1501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1" sz="1200" u="none" cap="none" strike="noStrike">
                <a:solidFill>
                  <a:srgbClr val="888888"/>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4" name="Google Shape;14;p50"/>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Garamond"/>
                <a:ea typeface="Garamond"/>
                <a:cs typeface="Garamond"/>
                <a:sym typeface="Garamond"/>
              </a:defRPr>
            </a:lvl1pPr>
            <a:lvl2pPr indent="0" lvl="1" marL="0" marR="0" rtl="0" algn="r">
              <a:spcBef>
                <a:spcPts val="0"/>
              </a:spcBef>
              <a:buNone/>
              <a:defRPr b="0" i="0" sz="1200" u="none" cap="none" strike="noStrike">
                <a:solidFill>
                  <a:srgbClr val="888888"/>
                </a:solidFill>
                <a:latin typeface="Garamond"/>
                <a:ea typeface="Garamond"/>
                <a:cs typeface="Garamond"/>
                <a:sym typeface="Garamond"/>
              </a:defRPr>
            </a:lvl2pPr>
            <a:lvl3pPr indent="0" lvl="2" marL="0" marR="0" rtl="0" algn="r">
              <a:spcBef>
                <a:spcPts val="0"/>
              </a:spcBef>
              <a:buNone/>
              <a:defRPr b="0" i="0" sz="1200" u="none" cap="none" strike="noStrike">
                <a:solidFill>
                  <a:srgbClr val="888888"/>
                </a:solidFill>
                <a:latin typeface="Garamond"/>
                <a:ea typeface="Garamond"/>
                <a:cs typeface="Garamond"/>
                <a:sym typeface="Garamond"/>
              </a:defRPr>
            </a:lvl3pPr>
            <a:lvl4pPr indent="0" lvl="3" marL="0" marR="0" rtl="0" algn="r">
              <a:spcBef>
                <a:spcPts val="0"/>
              </a:spcBef>
              <a:buNone/>
              <a:defRPr b="0" i="0" sz="1200" u="none" cap="none" strike="noStrike">
                <a:solidFill>
                  <a:srgbClr val="888888"/>
                </a:solidFill>
                <a:latin typeface="Garamond"/>
                <a:ea typeface="Garamond"/>
                <a:cs typeface="Garamond"/>
                <a:sym typeface="Garamond"/>
              </a:defRPr>
            </a:lvl4pPr>
            <a:lvl5pPr indent="0" lvl="4" marL="0" marR="0" rtl="0" algn="r">
              <a:spcBef>
                <a:spcPts val="0"/>
              </a:spcBef>
              <a:buNone/>
              <a:defRPr b="0" i="0" sz="1200" u="none" cap="none" strike="noStrike">
                <a:solidFill>
                  <a:srgbClr val="888888"/>
                </a:solidFill>
                <a:latin typeface="Garamond"/>
                <a:ea typeface="Garamond"/>
                <a:cs typeface="Garamond"/>
                <a:sym typeface="Garamond"/>
              </a:defRPr>
            </a:lvl5pPr>
            <a:lvl6pPr indent="0" lvl="5" marL="0" marR="0" rtl="0" algn="r">
              <a:spcBef>
                <a:spcPts val="0"/>
              </a:spcBef>
              <a:buNone/>
              <a:defRPr b="0" i="0" sz="1200" u="none" cap="none" strike="noStrike">
                <a:solidFill>
                  <a:srgbClr val="888888"/>
                </a:solidFill>
                <a:latin typeface="Garamond"/>
                <a:ea typeface="Garamond"/>
                <a:cs typeface="Garamond"/>
                <a:sym typeface="Garamond"/>
              </a:defRPr>
            </a:lvl6pPr>
            <a:lvl7pPr indent="0" lvl="6" marL="0" marR="0" rtl="0" algn="r">
              <a:spcBef>
                <a:spcPts val="0"/>
              </a:spcBef>
              <a:buNone/>
              <a:defRPr b="0" i="0" sz="1200" u="none" cap="none" strike="noStrike">
                <a:solidFill>
                  <a:srgbClr val="888888"/>
                </a:solidFill>
                <a:latin typeface="Garamond"/>
                <a:ea typeface="Garamond"/>
                <a:cs typeface="Garamond"/>
                <a:sym typeface="Garamond"/>
              </a:defRPr>
            </a:lvl7pPr>
            <a:lvl8pPr indent="0" lvl="7" marL="0" marR="0" rtl="0" algn="r">
              <a:spcBef>
                <a:spcPts val="0"/>
              </a:spcBef>
              <a:buNone/>
              <a:defRPr b="0" i="0" sz="1200" u="none" cap="none" strike="noStrike">
                <a:solidFill>
                  <a:srgbClr val="888888"/>
                </a:solidFill>
                <a:latin typeface="Garamond"/>
                <a:ea typeface="Garamond"/>
                <a:cs typeface="Garamond"/>
                <a:sym typeface="Garamond"/>
              </a:defRPr>
            </a:lvl8pPr>
            <a:lvl9pPr indent="0" lvl="8" marL="0" marR="0" rtl="0" algn="r">
              <a:spcBef>
                <a:spcPts val="0"/>
              </a:spcBef>
              <a:buNone/>
              <a:defRPr b="0" i="0" sz="1200" u="none" cap="none" strike="noStrike">
                <a:solidFill>
                  <a:srgbClr val="888888"/>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50"/>
          <p:cNvSpPr/>
          <p:nvPr/>
        </p:nvSpPr>
        <p:spPr>
          <a:xfrm>
            <a:off x="720000" y="720000"/>
            <a:ext cx="10753200" cy="5382000"/>
          </a:xfrm>
          <a:custGeom>
            <a:rect b="b" l="l" r="r" t="t"/>
            <a:pathLst>
              <a:path extrusionOk="0" h="5382000" w="10753200">
                <a:moveTo>
                  <a:pt x="7806000" y="0"/>
                </a:moveTo>
                <a:lnTo>
                  <a:pt x="10753200" y="0"/>
                </a:lnTo>
                <a:lnTo>
                  <a:pt x="10753200" y="5382000"/>
                </a:lnTo>
                <a:lnTo>
                  <a:pt x="0" y="5382000"/>
                </a:lnTo>
                <a:lnTo>
                  <a:pt x="0" y="0"/>
                </a:lnTo>
                <a:lnTo>
                  <a:pt x="2946000" y="0"/>
                </a:lnTo>
              </a:path>
            </a:pathLst>
          </a:custGeom>
          <a:noFill/>
          <a:ln cap="flat" cmpd="sng" w="12700">
            <a:solidFill>
              <a:schemeClr val="accent3"/>
            </a:solidFill>
            <a:prstDash val="solid"/>
            <a:miter lim="800000"/>
            <a:headEnd len="med" w="med" type="diamond"/>
            <a:tailEnd len="med" w="med" type="diamond"/>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image" Target="../media/image16.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hyperlink" Target="https://www.investopedia.com/terms/e/ex-dividend.asp"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 Id="rId3" Type="http://schemas.openxmlformats.org/officeDocument/2006/relationships/hyperlink" Target="https://www.livemint.com/market/stock-market-news/nestle-india-to-be-included-in-nse-nifty-50-index-1566995646655.html" TargetMode="External"/><Relationship Id="rId4" Type="http://schemas.openxmlformats.org/officeDocument/2006/relationships/hyperlink" Target="https://www.livemint.com/Companies/1JKHsutTXLWtTcVwdIDg0H/The-Maggi-ban-How-Indias-favourite-twominute-noodles-lost.html" TargetMode="External"/><Relationship Id="rId5" Type="http://schemas.openxmlformats.org/officeDocument/2006/relationships/hyperlink" Target="https://www.livemint.com/Companies/jfvl6226hAwY9gG4BRPh3N/Nestle-Asia-works-to-restore-India-revenue-after-Maggi-noodl.htm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hyperlink" Target="https://www.investopedia.com/ask/answers/021915/how-standard-deviation-used-determine-risk.asp" TargetMode="External"/><Relationship Id="rId4" Type="http://schemas.openxmlformats.org/officeDocument/2006/relationships/hyperlink" Target="https://www.alphagamma.eu/finance/3-ways-use-statistics-invest-stock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23.jpg"/><Relationship Id="rId4" Type="http://schemas.openxmlformats.org/officeDocument/2006/relationships/image" Target="../media/image28.jpg"/><Relationship Id="rId5" Type="http://schemas.openxmlformats.org/officeDocument/2006/relationships/image" Target="../media/image25.jpg"/><Relationship Id="rId6" Type="http://schemas.openxmlformats.org/officeDocument/2006/relationships/image" Target="../media/image27.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2.png"/><Relationship Id="rId6"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
          <p:cNvSpPr txBox="1"/>
          <p:nvPr>
            <p:ph type="ctrTitle"/>
          </p:nvPr>
        </p:nvSpPr>
        <p:spPr>
          <a:xfrm>
            <a:off x="7687733" y="1343377"/>
            <a:ext cx="3818133" cy="3383169"/>
          </a:xfrm>
          <a:prstGeom prst="rect">
            <a:avLst/>
          </a:prstGeom>
          <a:noFill/>
          <a:ln>
            <a:noFill/>
          </a:ln>
        </p:spPr>
        <p:txBody>
          <a:bodyPr anchorCtr="0" anchor="b" bIns="0" lIns="0" spcFirstLastPara="1" rIns="0" wrap="square" tIns="0">
            <a:normAutofit/>
          </a:bodyPr>
          <a:lstStyle/>
          <a:p>
            <a:pPr indent="0" lvl="0" marL="0" rtl="0" algn="ctr">
              <a:lnSpc>
                <a:spcPct val="80000"/>
              </a:lnSpc>
              <a:spcBef>
                <a:spcPts val="0"/>
              </a:spcBef>
              <a:spcAft>
                <a:spcPts val="0"/>
              </a:spcAft>
              <a:buClr>
                <a:schemeClr val="lt1"/>
              </a:buClr>
              <a:buSzPts val="4800"/>
              <a:buFont typeface="Garamond"/>
              <a:buNone/>
            </a:pPr>
            <a:r>
              <a:rPr lang="en-US"/>
              <a:t>STATISTICAL GUIDE TO STOCK MARKET</a:t>
            </a:r>
            <a:endParaRPr/>
          </a:p>
        </p:txBody>
      </p:sp>
      <p:pic>
        <p:nvPicPr>
          <p:cNvPr descr="A picture containing website&#10;&#10;Description automatically generated" id="184" name="Google Shape;184;p1"/>
          <p:cNvPicPr preferRelativeResize="0"/>
          <p:nvPr/>
        </p:nvPicPr>
        <p:blipFill rotWithShape="1">
          <a:blip r:embed="rId3">
            <a:alphaModFix/>
          </a:blip>
          <a:srcRect b="0" l="0" r="0" t="0"/>
          <a:stretch/>
        </p:blipFill>
        <p:spPr>
          <a:xfrm>
            <a:off x="596261" y="792693"/>
            <a:ext cx="6718938" cy="5272614"/>
          </a:xfrm>
          <a:prstGeom prst="rect">
            <a:avLst/>
          </a:prstGeom>
          <a:noFill/>
          <a:ln>
            <a:noFill/>
          </a:ln>
        </p:spPr>
      </p:pic>
      <p:sp>
        <p:nvSpPr>
          <p:cNvPr id="185" name="Google Shape;185;p1"/>
          <p:cNvSpPr/>
          <p:nvPr/>
        </p:nvSpPr>
        <p:spPr>
          <a:xfrm>
            <a:off x="596261" y="792693"/>
            <a:ext cx="6718938" cy="5272614"/>
          </a:xfrm>
          <a:prstGeom prst="rect">
            <a:avLst/>
          </a:prstGeom>
          <a:noFill/>
          <a:ln cap="flat" cmpd="sng" w="762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0"/>
          <p:cNvSpPr txBox="1"/>
          <p:nvPr>
            <p:ph type="title"/>
          </p:nvPr>
        </p:nvSpPr>
        <p:spPr>
          <a:xfrm>
            <a:off x="838200" y="869297"/>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FUNCTIONING -</a:t>
            </a:r>
            <a:endParaRPr/>
          </a:p>
        </p:txBody>
      </p:sp>
      <p:sp>
        <p:nvSpPr>
          <p:cNvPr id="270" name="Google Shape;270;p10"/>
          <p:cNvSpPr txBox="1"/>
          <p:nvPr>
            <p:ph idx="1" type="body"/>
          </p:nvPr>
        </p:nvSpPr>
        <p:spPr>
          <a:xfrm>
            <a:off x="838200" y="1665463"/>
            <a:ext cx="10515600" cy="3335515"/>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1440"/>
              <a:buChar char="°"/>
            </a:pPr>
            <a:r>
              <a:rPr lang="en-US"/>
              <a:t>The main function of a stock exchange is to facilitate the transactions associated with both buying and selling of securities. Buyers and sellers of shares and stocks can track the price changes of securities from the stock markets (derivatives, equity etc.) in which they operate.</a:t>
            </a:r>
            <a:endParaRPr/>
          </a:p>
          <a:p>
            <a:pPr indent="-228600" lvl="0" marL="228600" rtl="0" algn="l">
              <a:lnSpc>
                <a:spcPct val="90000"/>
              </a:lnSpc>
              <a:spcBef>
                <a:spcPts val="1000"/>
              </a:spcBef>
              <a:spcAft>
                <a:spcPts val="0"/>
              </a:spcAft>
              <a:buClr>
                <a:schemeClr val="dk1"/>
              </a:buClr>
              <a:buSzPts val="1440"/>
              <a:buChar char="°"/>
            </a:pPr>
            <a:r>
              <a:rPr lang="en-US"/>
              <a:t>Also, stock exchanges have multiple roles in an economy which make it vital. These roles include:</a:t>
            </a:r>
            <a:endParaRPr/>
          </a:p>
          <a:p>
            <a:pPr indent="-228600" lvl="0" marL="228600" rtl="0" algn="l">
              <a:lnSpc>
                <a:spcPct val="90000"/>
              </a:lnSpc>
              <a:spcBef>
                <a:spcPts val="1000"/>
              </a:spcBef>
              <a:spcAft>
                <a:spcPts val="0"/>
              </a:spcAft>
              <a:buClr>
                <a:schemeClr val="dk1"/>
              </a:buClr>
              <a:buSzPts val="1440"/>
              <a:buChar char="°"/>
            </a:pPr>
            <a:r>
              <a:rPr lang="en-US"/>
              <a:t>With the help of stockbrokers, the buyers and sellers participating in a stock market carry out their transactions. The brokers representing selling parties take their orders to the stock exchange floor and then find brokers representing parties willing to invest in similar stocks. If both parties agree to trade at the fixed price, the transaction takes place.</a:t>
            </a:r>
            <a:endParaRPr/>
          </a:p>
          <a:p>
            <a:pPr indent="-228600" lvl="0" marL="228600" rtl="0" algn="l">
              <a:lnSpc>
                <a:spcPct val="90000"/>
              </a:lnSpc>
              <a:spcBef>
                <a:spcPts val="1000"/>
              </a:spcBef>
              <a:spcAft>
                <a:spcPts val="0"/>
              </a:spcAft>
              <a:buClr>
                <a:schemeClr val="dk1"/>
              </a:buClr>
              <a:buSzPts val="1440"/>
              <a:buChar char="°"/>
            </a:pPr>
            <a:r>
              <a:rPr lang="en-US"/>
              <a:t>The concept behind how the stock market works is pretty simple. Operating much like an auction house, the stock market enables buyers and sellers to negotiate prices and make trades. ... Investors can then buy and sell these stocks among themselves, and the exchange tracks the supply and demand of each listed stock.</a:t>
            </a:r>
            <a:endParaRPr/>
          </a:p>
          <a:p>
            <a:pPr indent="0" lvl="0" marL="0" rtl="0" algn="l">
              <a:lnSpc>
                <a:spcPct val="90000"/>
              </a:lnSpc>
              <a:spcBef>
                <a:spcPts val="1000"/>
              </a:spcBef>
              <a:spcAft>
                <a:spcPts val="0"/>
              </a:spcAft>
              <a:buClr>
                <a:schemeClr val="dk1"/>
              </a:buClr>
              <a:buSzPts val="1440"/>
              <a:buNone/>
            </a:pPr>
            <a:br>
              <a:rPr lang="en-US"/>
            </a:b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12"/>
          <p:cNvSpPr txBox="1"/>
          <p:nvPr>
            <p:ph type="title"/>
          </p:nvPr>
        </p:nvSpPr>
        <p:spPr>
          <a:xfrm>
            <a:off x="838200" y="894521"/>
            <a:ext cx="10515600" cy="931103"/>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accent3"/>
              </a:buClr>
              <a:buSzPct val="100000"/>
              <a:buFont typeface="Garamond"/>
              <a:buNone/>
            </a:pPr>
            <a:r>
              <a:rPr lang="en-US"/>
              <a:t>Some Statistical Tools Which Help Us To Pick a Stock From  Stock Market</a:t>
            </a:r>
            <a:endParaRPr/>
          </a:p>
        </p:txBody>
      </p:sp>
      <p:sp>
        <p:nvSpPr>
          <p:cNvPr id="277" name="Google Shape;277;p12"/>
          <p:cNvSpPr txBox="1"/>
          <p:nvPr>
            <p:ph idx="1" type="body"/>
          </p:nvPr>
        </p:nvSpPr>
        <p:spPr>
          <a:xfrm>
            <a:off x="838200" y="1825625"/>
            <a:ext cx="10515600" cy="4137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280"/>
              <a:buChar char="°"/>
            </a:pPr>
            <a:r>
              <a:rPr b="1" lang="en-US" sz="1600"/>
              <a:t>Price of a stock </a:t>
            </a:r>
            <a:r>
              <a:rPr lang="en-US" sz="1600"/>
              <a:t>– The market price per share of stock .</a:t>
            </a:r>
            <a:endParaRPr/>
          </a:p>
          <a:p>
            <a:pPr indent="-228600" lvl="0" marL="228600" rtl="0" algn="l">
              <a:lnSpc>
                <a:spcPct val="90000"/>
              </a:lnSpc>
              <a:spcBef>
                <a:spcPts val="1000"/>
              </a:spcBef>
              <a:spcAft>
                <a:spcPts val="0"/>
              </a:spcAft>
              <a:buClr>
                <a:schemeClr val="dk1"/>
              </a:buClr>
              <a:buSzPts val="1280"/>
              <a:buChar char="°"/>
            </a:pPr>
            <a:r>
              <a:rPr b="1" lang="en-US" sz="1600"/>
              <a:t>Volume</a:t>
            </a:r>
            <a:r>
              <a:rPr lang="en-US" sz="1600"/>
              <a:t> – It is the number of shares traded in a security or an entire market during a given period of time.</a:t>
            </a:r>
            <a:endParaRPr/>
          </a:p>
          <a:p>
            <a:pPr indent="-228600" lvl="0" marL="228600" rtl="0" algn="l">
              <a:lnSpc>
                <a:spcPct val="90000"/>
              </a:lnSpc>
              <a:spcBef>
                <a:spcPts val="1000"/>
              </a:spcBef>
              <a:spcAft>
                <a:spcPts val="0"/>
              </a:spcAft>
              <a:buClr>
                <a:schemeClr val="dk1"/>
              </a:buClr>
              <a:buSzPts val="1280"/>
              <a:buChar char="°"/>
            </a:pPr>
            <a:r>
              <a:rPr b="1" lang="en-US" sz="1600"/>
              <a:t>Dividend Policy </a:t>
            </a:r>
            <a:r>
              <a:rPr lang="en-US" sz="1600"/>
              <a:t>– It is defined as the payment made by a company to its share holders.</a:t>
            </a:r>
            <a:endParaRPr/>
          </a:p>
          <a:p>
            <a:pPr indent="-228600" lvl="0" marL="228600" rtl="0" algn="l">
              <a:lnSpc>
                <a:spcPct val="90000"/>
              </a:lnSpc>
              <a:spcBef>
                <a:spcPts val="1000"/>
              </a:spcBef>
              <a:spcAft>
                <a:spcPts val="0"/>
              </a:spcAft>
              <a:buClr>
                <a:schemeClr val="dk1"/>
              </a:buClr>
              <a:buSzPts val="1280"/>
              <a:buChar char="°"/>
            </a:pPr>
            <a:r>
              <a:rPr b="1" lang="en-US" sz="1600"/>
              <a:t>Market Cap </a:t>
            </a:r>
            <a:r>
              <a:rPr lang="en-US" sz="1600"/>
              <a:t>-</a:t>
            </a:r>
            <a:r>
              <a:rPr b="1" lang="en-US" sz="1600"/>
              <a:t> </a:t>
            </a:r>
            <a:r>
              <a:rPr lang="en-US" sz="1600"/>
              <a:t>It refers to the total market value of a company’s outstanding share.</a:t>
            </a:r>
            <a:endParaRPr/>
          </a:p>
          <a:p>
            <a:pPr indent="-228600" lvl="0" marL="228600" rtl="0" algn="l">
              <a:lnSpc>
                <a:spcPct val="90000"/>
              </a:lnSpc>
              <a:spcBef>
                <a:spcPts val="1000"/>
              </a:spcBef>
              <a:spcAft>
                <a:spcPts val="0"/>
              </a:spcAft>
              <a:buClr>
                <a:schemeClr val="dk1"/>
              </a:buClr>
              <a:buSzPts val="1280"/>
              <a:buChar char="°"/>
            </a:pPr>
            <a:r>
              <a:rPr b="1" lang="en-US" sz="1600"/>
              <a:t>Volatility</a:t>
            </a:r>
            <a:r>
              <a:rPr lang="en-US" sz="1600"/>
              <a:t> – It is the statistical measure of the depression of returns for a given security or market index.</a:t>
            </a:r>
            <a:endParaRPr/>
          </a:p>
          <a:p>
            <a:pPr indent="-228600" lvl="0" marL="228600" rtl="0" algn="l">
              <a:lnSpc>
                <a:spcPct val="90000"/>
              </a:lnSpc>
              <a:spcBef>
                <a:spcPts val="1000"/>
              </a:spcBef>
              <a:spcAft>
                <a:spcPts val="0"/>
              </a:spcAft>
              <a:buClr>
                <a:schemeClr val="dk1"/>
              </a:buClr>
              <a:buSzPts val="1280"/>
              <a:buChar char="°"/>
            </a:pPr>
            <a:r>
              <a:rPr b="1" lang="en-US" sz="1600"/>
              <a:t>Earnings per share (EPS) </a:t>
            </a:r>
            <a:r>
              <a:rPr lang="en-US" sz="1600"/>
              <a:t>-It is the portion of a company’s profit allocated to each share of common stock.</a:t>
            </a:r>
            <a:endParaRPr/>
          </a:p>
          <a:p>
            <a:pPr indent="-228600" lvl="0" marL="228600" rtl="0" algn="l">
              <a:lnSpc>
                <a:spcPct val="90000"/>
              </a:lnSpc>
              <a:spcBef>
                <a:spcPts val="1000"/>
              </a:spcBef>
              <a:spcAft>
                <a:spcPts val="0"/>
              </a:spcAft>
              <a:buClr>
                <a:schemeClr val="dk1"/>
              </a:buClr>
              <a:buSzPts val="1280"/>
              <a:buChar char="°"/>
            </a:pPr>
            <a:r>
              <a:rPr b="1" lang="en-US" sz="1600"/>
              <a:t>Cash flow per share </a:t>
            </a:r>
            <a:r>
              <a:rPr lang="en-US" sz="1600"/>
              <a:t>- It is the after-tax earnings plus depreciation on a per-share basis that functions as a measure of a firm’s financial strength.</a:t>
            </a:r>
            <a:endParaRPr/>
          </a:p>
          <a:p>
            <a:pPr indent="-228600" lvl="0" marL="228600" rtl="0" algn="l">
              <a:lnSpc>
                <a:spcPct val="90000"/>
              </a:lnSpc>
              <a:spcBef>
                <a:spcPts val="1000"/>
              </a:spcBef>
              <a:spcAft>
                <a:spcPts val="0"/>
              </a:spcAft>
              <a:buClr>
                <a:schemeClr val="dk1"/>
              </a:buClr>
              <a:buSzPts val="1440"/>
              <a:buChar char="°"/>
            </a:pPr>
            <a:r>
              <a:rPr b="1" lang="en-US"/>
              <a:t>P/E Ratio</a:t>
            </a:r>
            <a:r>
              <a:rPr lang="en-US"/>
              <a:t> - Price to earnings ratio is the ratio for valuing a company that measures its current share price relative to its per-share earnings.( Market value per share / Earning per share )</a:t>
            </a:r>
            <a:endParaRPr/>
          </a:p>
          <a:p>
            <a:pPr indent="-228600" lvl="0" marL="228600" rtl="0" algn="l">
              <a:lnSpc>
                <a:spcPct val="90000"/>
              </a:lnSpc>
              <a:spcBef>
                <a:spcPts val="1000"/>
              </a:spcBef>
              <a:spcAft>
                <a:spcPts val="0"/>
              </a:spcAft>
              <a:buClr>
                <a:schemeClr val="dk1"/>
              </a:buClr>
              <a:buSzPts val="1440"/>
              <a:buChar char="°"/>
            </a:pPr>
            <a:r>
              <a:rPr b="1" lang="en-US"/>
              <a:t>Share Holding ratio </a:t>
            </a:r>
            <a:r>
              <a:rPr lang="en-US"/>
              <a:t>- The shareholder equity ratio shows how much of the company’s assets are funded by equity shares.</a:t>
            </a:r>
            <a:endParaRPr/>
          </a:p>
          <a:p>
            <a:pPr indent="-137160" lvl="0" marL="228600" rtl="0" algn="l">
              <a:lnSpc>
                <a:spcPct val="90000"/>
              </a:lnSpc>
              <a:spcBef>
                <a:spcPts val="1000"/>
              </a:spcBef>
              <a:spcAft>
                <a:spcPts val="0"/>
              </a:spcAft>
              <a:buClr>
                <a:schemeClr val="dk1"/>
              </a:buClr>
              <a:buSzPts val="1440"/>
              <a:buNone/>
            </a:pPr>
            <a:r>
              <a:t/>
            </a:r>
            <a:endParaRPr/>
          </a:p>
          <a:p>
            <a:pPr indent="-147320" lvl="0" marL="228600" rtl="0" algn="l">
              <a:lnSpc>
                <a:spcPct val="90000"/>
              </a:lnSpc>
              <a:spcBef>
                <a:spcPts val="1000"/>
              </a:spcBef>
              <a:spcAft>
                <a:spcPts val="0"/>
              </a:spcAft>
              <a:buClr>
                <a:schemeClr val="dk1"/>
              </a:buClr>
              <a:buSzPts val="1280"/>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3"/>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More Tools </a:t>
            </a:r>
            <a:endParaRPr/>
          </a:p>
        </p:txBody>
      </p:sp>
      <p:sp>
        <p:nvSpPr>
          <p:cNvPr id="284" name="Google Shape;284;p13"/>
          <p:cNvSpPr txBox="1"/>
          <p:nvPr>
            <p:ph idx="1" type="body"/>
          </p:nvPr>
        </p:nvSpPr>
        <p:spPr>
          <a:xfrm>
            <a:off x="838200" y="1907822"/>
            <a:ext cx="10515600" cy="3838222"/>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90000"/>
              </a:lnSpc>
              <a:spcBef>
                <a:spcPts val="0"/>
              </a:spcBef>
              <a:spcAft>
                <a:spcPts val="0"/>
              </a:spcAft>
              <a:buClr>
                <a:schemeClr val="dk1"/>
              </a:buClr>
              <a:buSzPts val="1440"/>
              <a:buChar char="°"/>
            </a:pPr>
            <a:r>
              <a:rPr b="1" lang="en-US"/>
              <a:t>The Price to Sales Ratio (PSR)</a:t>
            </a:r>
            <a:r>
              <a:rPr lang="en-US"/>
              <a:t> shows the value of each dollar the stock market places on the value of the company’s revenue. It takes the total market capitalization divided by the year’s sales. </a:t>
            </a:r>
            <a:r>
              <a:rPr b="1" lang="en-US"/>
              <a:t>A low number shows</a:t>
            </a:r>
            <a:r>
              <a:rPr lang="en-US"/>
              <a:t> that a stock’s price may be undervalued as compared to its competition, and conversely, </a:t>
            </a:r>
            <a:r>
              <a:rPr b="1" lang="en-US"/>
              <a:t>a high number shows</a:t>
            </a:r>
            <a:r>
              <a:rPr lang="en-US"/>
              <a:t> that it is overvalued as compared to its competitors.</a:t>
            </a:r>
            <a:endParaRPr/>
          </a:p>
          <a:p>
            <a:pPr indent="-228600" lvl="0" marL="228600" rtl="0" algn="l">
              <a:lnSpc>
                <a:spcPct val="90000"/>
              </a:lnSpc>
              <a:spcBef>
                <a:spcPts val="1000"/>
              </a:spcBef>
              <a:spcAft>
                <a:spcPts val="0"/>
              </a:spcAft>
              <a:buClr>
                <a:schemeClr val="dk1"/>
              </a:buClr>
              <a:buSzPts val="1440"/>
              <a:buChar char="°"/>
            </a:pPr>
            <a:r>
              <a:rPr b="1" lang="en-US"/>
              <a:t>Price to Book Ratio or Price to Equity Ratio(P/B) </a:t>
            </a:r>
            <a:r>
              <a:rPr lang="en-US"/>
              <a:t>- The Price to Book Ratio</a:t>
            </a:r>
            <a:r>
              <a:rPr b="1" lang="en-US"/>
              <a:t> </a:t>
            </a:r>
            <a:r>
              <a:rPr lang="en-US"/>
              <a:t>helps determine whether the company is undervalued or overvalued as compared to the rest of the companies listed on the exchange. It shows what the company is worth if it were to be broken up and sold today. </a:t>
            </a:r>
            <a:endParaRPr/>
          </a:p>
          <a:p>
            <a:pPr indent="-228600" lvl="0" marL="228600" rtl="0" algn="l">
              <a:lnSpc>
                <a:spcPct val="90000"/>
              </a:lnSpc>
              <a:spcBef>
                <a:spcPts val="1000"/>
              </a:spcBef>
              <a:spcAft>
                <a:spcPts val="0"/>
              </a:spcAft>
              <a:buClr>
                <a:schemeClr val="dk1"/>
              </a:buClr>
              <a:buSzPts val="1440"/>
              <a:buChar char="°"/>
            </a:pPr>
            <a:r>
              <a:rPr b="1" lang="en-US"/>
              <a:t>Face Value - Face value</a:t>
            </a:r>
            <a:r>
              <a:rPr lang="en-US"/>
              <a:t> is a financial </a:t>
            </a:r>
            <a:r>
              <a:rPr b="1" lang="en-US"/>
              <a:t>term</a:t>
            </a:r>
            <a:r>
              <a:rPr lang="en-US"/>
              <a:t> used to describe the </a:t>
            </a:r>
            <a:r>
              <a:rPr b="1" lang="en-US"/>
              <a:t>nominal</a:t>
            </a:r>
            <a:r>
              <a:rPr lang="en-US"/>
              <a:t> or dollar </a:t>
            </a:r>
            <a:r>
              <a:rPr b="1" lang="en-US"/>
              <a:t>value</a:t>
            </a:r>
            <a:r>
              <a:rPr lang="en-US"/>
              <a:t> of a security, as stated by its issuer. For </a:t>
            </a:r>
            <a:r>
              <a:rPr b="1" lang="en-US"/>
              <a:t>stocks</a:t>
            </a:r>
            <a:r>
              <a:rPr lang="en-US"/>
              <a:t>, the </a:t>
            </a:r>
            <a:r>
              <a:rPr b="1" lang="en-US"/>
              <a:t>face value</a:t>
            </a:r>
            <a:r>
              <a:rPr lang="en-US"/>
              <a:t> is the original cost of the </a:t>
            </a:r>
            <a:r>
              <a:rPr b="1" lang="en-US"/>
              <a:t>stock</a:t>
            </a:r>
            <a:r>
              <a:rPr lang="en-US"/>
              <a:t>, as listed on the certificate.</a:t>
            </a:r>
            <a:endParaRPr/>
          </a:p>
          <a:p>
            <a:pPr indent="-228600" lvl="0" marL="228600" rtl="0" algn="l">
              <a:lnSpc>
                <a:spcPct val="90000"/>
              </a:lnSpc>
              <a:spcBef>
                <a:spcPts val="1000"/>
              </a:spcBef>
              <a:spcAft>
                <a:spcPts val="0"/>
              </a:spcAft>
              <a:buClr>
                <a:schemeClr val="dk1"/>
              </a:buClr>
              <a:buSzPts val="1440"/>
              <a:buChar char="°"/>
            </a:pPr>
            <a:r>
              <a:rPr b="1" lang="en-US"/>
              <a:t>Beta Value- Beta</a:t>
            </a:r>
            <a:r>
              <a:rPr lang="en-US"/>
              <a:t> is a numeric </a:t>
            </a:r>
            <a:r>
              <a:rPr b="1" lang="en-US"/>
              <a:t>value</a:t>
            </a:r>
            <a:r>
              <a:rPr lang="en-US"/>
              <a:t> that measures the fluctuations of a </a:t>
            </a:r>
            <a:r>
              <a:rPr b="1" lang="en-US"/>
              <a:t>stock</a:t>
            </a:r>
            <a:r>
              <a:rPr lang="en-US"/>
              <a:t> to changes in the overall </a:t>
            </a:r>
            <a:r>
              <a:rPr b="1" lang="en-US"/>
              <a:t>stock</a:t>
            </a:r>
            <a:r>
              <a:rPr lang="en-US"/>
              <a:t> market. </a:t>
            </a:r>
            <a:endParaRPr/>
          </a:p>
          <a:p>
            <a:pPr indent="-228600" lvl="0" marL="228600" rtl="0" algn="l">
              <a:lnSpc>
                <a:spcPct val="90000"/>
              </a:lnSpc>
              <a:spcBef>
                <a:spcPts val="1000"/>
              </a:spcBef>
              <a:spcAft>
                <a:spcPts val="0"/>
              </a:spcAft>
              <a:buClr>
                <a:schemeClr val="dk1"/>
              </a:buClr>
              <a:buSzPts val="1440"/>
              <a:buChar char="°"/>
            </a:pPr>
            <a:r>
              <a:rPr b="1" lang="en-US"/>
              <a:t>Standard Deviation </a:t>
            </a:r>
            <a:r>
              <a:rPr lang="en-US"/>
              <a:t>- </a:t>
            </a:r>
            <a:r>
              <a:rPr b="1" lang="en-US"/>
              <a:t>Standard deviation helps</a:t>
            </a:r>
            <a:r>
              <a:rPr lang="en-US"/>
              <a:t> determine market volatility or the spread of asset prices from their average price. When prices move wildly, </a:t>
            </a:r>
            <a:r>
              <a:rPr b="1" lang="en-US"/>
              <a:t>standard deviation</a:t>
            </a:r>
            <a:r>
              <a:rPr lang="en-US"/>
              <a:t> is high, meaning an investment will be risky. Low </a:t>
            </a:r>
            <a:r>
              <a:rPr b="1" lang="en-US"/>
              <a:t>standard deviation</a:t>
            </a:r>
            <a:r>
              <a:rPr lang="en-US"/>
              <a:t> means prices are calm, so investments come with low risk.</a:t>
            </a:r>
            <a:endParaRPr/>
          </a:p>
          <a:p>
            <a:pPr indent="-137160" lvl="0" marL="228600" rtl="0" algn="l">
              <a:lnSpc>
                <a:spcPct val="90000"/>
              </a:lnSpc>
              <a:spcBef>
                <a:spcPts val="1000"/>
              </a:spcBef>
              <a:spcAft>
                <a:spcPts val="0"/>
              </a:spcAft>
              <a:buClr>
                <a:schemeClr val="dk1"/>
              </a:buClr>
              <a:buSzPts val="1440"/>
              <a:buNone/>
            </a:pPr>
            <a:r>
              <a:t/>
            </a:r>
            <a:endParaRPr b="1"/>
          </a:p>
          <a:p>
            <a:pPr indent="-147320" lvl="0" marL="228600" rtl="0" algn="l">
              <a:lnSpc>
                <a:spcPct val="90000"/>
              </a:lnSpc>
              <a:spcBef>
                <a:spcPts val="1000"/>
              </a:spcBef>
              <a:spcAft>
                <a:spcPts val="0"/>
              </a:spcAft>
              <a:buClr>
                <a:schemeClr val="dk1"/>
              </a:buClr>
              <a:buSzPts val="1280"/>
              <a:buNone/>
            </a:pPr>
            <a:r>
              <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4"/>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How statistical tools help us in analyzing a stock</a:t>
            </a:r>
            <a:endParaRPr/>
          </a:p>
        </p:txBody>
      </p:sp>
      <p:sp>
        <p:nvSpPr>
          <p:cNvPr id="291" name="Google Shape;291;p14"/>
          <p:cNvSpPr txBox="1"/>
          <p:nvPr>
            <p:ph idx="1" type="body"/>
          </p:nvPr>
        </p:nvSpPr>
        <p:spPr>
          <a:xfrm>
            <a:off x="838200" y="1825625"/>
            <a:ext cx="10515600" cy="4137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440"/>
              <a:buChar char="°"/>
            </a:pPr>
            <a:r>
              <a:rPr lang="en-US"/>
              <a:t>EPS is earnings per share. A higher EPS indicates a greater value because the investor will pay more for a company’s share if they think that the company has higher profits in comparison to its share price. </a:t>
            </a:r>
            <a:endParaRPr/>
          </a:p>
          <a:p>
            <a:pPr indent="-228600" lvl="0" marL="228600" rtl="0" algn="l">
              <a:lnSpc>
                <a:spcPct val="90000"/>
              </a:lnSpc>
              <a:spcBef>
                <a:spcPts val="1000"/>
              </a:spcBef>
              <a:spcAft>
                <a:spcPts val="0"/>
              </a:spcAft>
              <a:buClr>
                <a:schemeClr val="dk1"/>
              </a:buClr>
              <a:buSzPts val="1440"/>
              <a:buChar char="°"/>
            </a:pPr>
            <a:r>
              <a:rPr lang="en-US"/>
              <a:t>Put call ratio (PCR): When PCR is greater than 1, it means put volume&gt;call volume; it means the trend of the stock is bearish. If PCR is less than 1, put volume&lt;call volume; indicating a bullish market.</a:t>
            </a:r>
            <a:endParaRPr/>
          </a:p>
          <a:p>
            <a:pPr indent="-228600" lvl="0" marL="228600" rtl="0" algn="l">
              <a:lnSpc>
                <a:spcPct val="90000"/>
              </a:lnSpc>
              <a:spcBef>
                <a:spcPts val="1000"/>
              </a:spcBef>
              <a:spcAft>
                <a:spcPts val="0"/>
              </a:spcAft>
              <a:buClr>
                <a:schemeClr val="dk1"/>
              </a:buClr>
              <a:buSzPts val="1440"/>
              <a:buChar char="°"/>
            </a:pPr>
            <a:r>
              <a:rPr lang="en-US"/>
              <a:t>Price to Book value ratio: Lower price to book value ratio indicates that it is a better value, and the stock is undervalued; indicating a potential of increase in the stock in the future. </a:t>
            </a:r>
            <a:endParaRPr/>
          </a:p>
          <a:p>
            <a:pPr indent="-137160" lvl="0" marL="228600" rtl="0" algn="l">
              <a:lnSpc>
                <a:spcPct val="90000"/>
              </a:lnSpc>
              <a:spcBef>
                <a:spcPts val="1000"/>
              </a:spcBef>
              <a:spcAft>
                <a:spcPts val="0"/>
              </a:spcAft>
              <a:buClr>
                <a:schemeClr val="dk1"/>
              </a:buClr>
              <a:buSzPts val="1440"/>
              <a:buNone/>
            </a:pPr>
            <a:r>
              <a:t/>
            </a:r>
            <a:endParaRPr/>
          </a:p>
          <a:p>
            <a:pPr indent="-137160" lvl="0" marL="228600" rtl="0" algn="l">
              <a:lnSpc>
                <a:spcPct val="90000"/>
              </a:lnSpc>
              <a:spcBef>
                <a:spcPts val="1000"/>
              </a:spcBef>
              <a:spcAft>
                <a:spcPts val="0"/>
              </a:spcAft>
              <a:buClr>
                <a:schemeClr val="dk1"/>
              </a:buClr>
              <a:buSzPts val="144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5"/>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How is standard deviation used in determining risks</a:t>
            </a:r>
            <a:endParaRPr/>
          </a:p>
        </p:txBody>
      </p:sp>
      <p:grpSp>
        <p:nvGrpSpPr>
          <p:cNvPr id="297" name="Google Shape;297;p15"/>
          <p:cNvGrpSpPr/>
          <p:nvPr/>
        </p:nvGrpSpPr>
        <p:grpSpPr>
          <a:xfrm>
            <a:off x="967998" y="1873607"/>
            <a:ext cx="10448945" cy="3914499"/>
            <a:chOff x="219852" y="47982"/>
            <a:chExt cx="10448945" cy="3914499"/>
          </a:xfrm>
        </p:grpSpPr>
        <p:sp>
          <p:nvSpPr>
            <p:cNvPr id="298" name="Google Shape;298;p15"/>
            <p:cNvSpPr/>
            <p:nvPr/>
          </p:nvSpPr>
          <p:spPr>
            <a:xfrm>
              <a:off x="219852" y="201173"/>
              <a:ext cx="2948865" cy="3761308"/>
            </a:xfrm>
            <a:prstGeom prst="roundRect">
              <a:avLst>
                <a:gd fmla="val 16667" name="adj"/>
              </a:avLst>
            </a:prstGeom>
            <a:blipFill rotWithShape="1">
              <a:blip r:embed="rId3">
                <a:alphaModFix/>
              </a:blip>
              <a:stretch>
                <a:fillRect b="0" l="-45998" r="-45998" t="0"/>
              </a:stretch>
            </a:blipFill>
            <a:ln cap="flat" cmpd="sng" w="12700">
              <a:solidFill>
                <a:srgbClr val="B74F1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3820945" y="47982"/>
              <a:ext cx="6603277" cy="1833565"/>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txBox="1"/>
            <p:nvPr/>
          </p:nvSpPr>
          <p:spPr>
            <a:xfrm>
              <a:off x="3820945" y="47982"/>
              <a:ext cx="6603277" cy="1833565"/>
            </a:xfrm>
            <a:prstGeom prst="rect">
              <a:avLst/>
            </a:prstGeom>
            <a:noFill/>
            <a:ln>
              <a:noFill/>
            </a:ln>
          </p:spPr>
          <p:txBody>
            <a:bodyPr anchorCtr="0" anchor="b" bIns="35550" lIns="35550" spcFirstLastPara="1" rIns="35550" wrap="square" tIns="35550">
              <a:noAutofit/>
            </a:bodyPr>
            <a:lstStyle/>
            <a:p>
              <a:pPr indent="0" lvl="0" marL="0" marR="0" rtl="0" algn="l">
                <a:lnSpc>
                  <a:spcPct val="90000"/>
                </a:lnSpc>
                <a:spcBef>
                  <a:spcPts val="0"/>
                </a:spcBef>
                <a:spcAft>
                  <a:spcPts val="0"/>
                </a:spcAft>
                <a:buClr>
                  <a:schemeClr val="lt1"/>
                </a:buClr>
                <a:buSzPts val="1400"/>
                <a:buFont typeface="Garamond"/>
                <a:buNone/>
              </a:pPr>
              <a:r>
                <a:rPr lang="en-US" sz="1400">
                  <a:solidFill>
                    <a:schemeClr val="lt1"/>
                  </a:solidFill>
                  <a:latin typeface="Garamond"/>
                  <a:ea typeface="Garamond"/>
                  <a:cs typeface="Garamond"/>
                  <a:sym typeface="Garamond"/>
                </a:rPr>
                <a:t>Risk measurement is a very big component of many sectors of the finance industry. While it plays a role in economics and accounting, the impact of accurate or faulty risk measurement is most clearly illustrated in the investment sector. Knowing the probability that a security—whether you invest in stocks, options, or mutual funds—moves in an unexpected way can be the difference between a well-placed trade and bankruptcy. Traders and analysts use several metrics to assess the volatility and relative risk of potential investments, but the most common metric is standard deviation</a:t>
              </a:r>
              <a:r>
                <a:rPr lang="en-US" sz="1600">
                  <a:solidFill>
                    <a:schemeClr val="lt1"/>
                  </a:solidFill>
                  <a:latin typeface="Garamond"/>
                  <a:ea typeface="Garamond"/>
                  <a:cs typeface="Garamond"/>
                  <a:sym typeface="Garamond"/>
                </a:rPr>
                <a:t>.</a:t>
              </a:r>
              <a:endParaRPr sz="1600">
                <a:solidFill>
                  <a:schemeClr val="lt1"/>
                </a:solidFill>
                <a:latin typeface="Garamond"/>
                <a:ea typeface="Garamond"/>
                <a:cs typeface="Garamond"/>
                <a:sym typeface="Garamond"/>
              </a:endParaRPr>
            </a:p>
          </p:txBody>
        </p:sp>
        <p:sp>
          <p:nvSpPr>
            <p:cNvPr id="301" name="Google Shape;301;p15"/>
            <p:cNvSpPr/>
            <p:nvPr/>
          </p:nvSpPr>
          <p:spPr>
            <a:xfrm>
              <a:off x="2521266" y="121872"/>
              <a:ext cx="1015553" cy="1015553"/>
            </a:xfrm>
            <a:prstGeom prst="ellipse">
              <a:avLst/>
            </a:prstGeom>
            <a:blipFill rotWithShape="1">
              <a:blip r:embed="rId4">
                <a:alphaModFix/>
              </a:blip>
              <a:stretch>
                <a:fillRect b="0" l="-24998" r="-24998" t="0"/>
              </a:stretch>
            </a:blipFill>
            <a:ln cap="flat" cmpd="sng" w="12700">
              <a:solidFill>
                <a:srgbClr val="B74F1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3519786" y="2446514"/>
              <a:ext cx="7149011" cy="129460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nvSpPr>
          <p:spPr>
            <a:xfrm>
              <a:off x="3519786" y="2446514"/>
              <a:ext cx="7149011" cy="1294606"/>
            </a:xfrm>
            <a:prstGeom prst="rect">
              <a:avLst/>
            </a:prstGeom>
            <a:noFill/>
            <a:ln>
              <a:noFill/>
            </a:ln>
          </p:spPr>
          <p:txBody>
            <a:bodyPr anchorCtr="0" anchor="t" bIns="20300" lIns="40625" spcFirstLastPara="1" rIns="40625" wrap="square" tIns="20300">
              <a:noAutofit/>
            </a:bodyPr>
            <a:lstStyle/>
            <a:p>
              <a:pPr indent="0" lvl="0" marL="0" marR="0" rtl="0" algn="l">
                <a:lnSpc>
                  <a:spcPct val="90000"/>
                </a:lnSpc>
                <a:spcBef>
                  <a:spcPts val="0"/>
                </a:spcBef>
                <a:spcAft>
                  <a:spcPts val="0"/>
                </a:spcAft>
                <a:buClr>
                  <a:schemeClr val="dk1"/>
                </a:buClr>
                <a:buSzPts val="1600"/>
                <a:buFont typeface="Garamond"/>
                <a:buNone/>
              </a:pPr>
              <a:r>
                <a:rPr b="1" lang="en-US" sz="1600">
                  <a:solidFill>
                    <a:schemeClr val="dk1"/>
                  </a:solidFill>
                  <a:latin typeface="Garamond"/>
                  <a:ea typeface="Garamond"/>
                  <a:cs typeface="Garamond"/>
                  <a:sym typeface="Garamond"/>
                </a:rPr>
                <a:t>What Is Standard Deviation?</a:t>
              </a:r>
              <a:endParaRPr b="1" sz="1600">
                <a:solidFill>
                  <a:schemeClr val="dk1"/>
                </a:solidFill>
                <a:latin typeface="Garamond"/>
                <a:ea typeface="Garamond"/>
                <a:cs typeface="Garamond"/>
                <a:sym typeface="Garamond"/>
              </a:endParaRPr>
            </a:p>
            <a:p>
              <a:pPr indent="-114300" lvl="1" marL="114300" marR="0" rtl="0" algn="l">
                <a:lnSpc>
                  <a:spcPct val="90000"/>
                </a:lnSpc>
                <a:spcBef>
                  <a:spcPts val="560"/>
                </a:spcBef>
                <a:spcAft>
                  <a:spcPts val="0"/>
                </a:spcAft>
                <a:buClr>
                  <a:schemeClr val="dk1"/>
                </a:buClr>
                <a:buSzPts val="1400"/>
                <a:buFont typeface="Garamond"/>
                <a:buChar char="•"/>
              </a:pPr>
              <a:r>
                <a:rPr b="0" i="0" lang="en-US" sz="1400" u="none" cap="none" strike="noStrike">
                  <a:solidFill>
                    <a:schemeClr val="dk1"/>
                  </a:solidFill>
                  <a:latin typeface="Garamond"/>
                  <a:ea typeface="Garamond"/>
                  <a:cs typeface="Garamond"/>
                  <a:sym typeface="Garamond"/>
                </a:rPr>
                <a:t>Standard deviation is a basic mathematical concept that measures volatility in the market, or the average amount by which individual data points differ from the mean. Simply put, standard deviation helps determine the spread of asset prices from their average price</a:t>
              </a:r>
              <a:endParaRPr b="0" i="0" sz="1400" u="none" cap="none" strike="noStrike">
                <a:solidFill>
                  <a:schemeClr val="dk1"/>
                </a:solidFill>
                <a:latin typeface="Garamond"/>
                <a:ea typeface="Garamond"/>
                <a:cs typeface="Garamond"/>
                <a:sym typeface="Garamond"/>
              </a:endParaRPr>
            </a:p>
            <a:p>
              <a:pPr indent="-114300" lvl="1" marL="114300" marR="0" rtl="0" algn="l">
                <a:lnSpc>
                  <a:spcPct val="90000"/>
                </a:lnSpc>
                <a:spcBef>
                  <a:spcPts val="210"/>
                </a:spcBef>
                <a:spcAft>
                  <a:spcPts val="0"/>
                </a:spcAft>
                <a:buClr>
                  <a:schemeClr val="dk1"/>
                </a:buClr>
                <a:buSzPts val="1400"/>
                <a:buFont typeface="Garamond"/>
                <a:buChar char="•"/>
              </a:pPr>
              <a:r>
                <a:rPr b="0" i="0" lang="en-US" sz="1400" u="none" cap="none" strike="noStrike">
                  <a:solidFill>
                    <a:schemeClr val="dk1"/>
                  </a:solidFill>
                  <a:latin typeface="Garamond"/>
                  <a:ea typeface="Garamond"/>
                  <a:cs typeface="Garamond"/>
                  <a:sym typeface="Garamond"/>
                </a:rPr>
                <a:t>Standard deviation helps determine market volatility or the spread of asset prices from their average price. When prices move wildly, standard deviation is high, meaning an investment will be risky. Low standard deviation means prices are calm, so investments come with low risk. It shows the dispersion  of returns from the mean return value</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6"/>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BETA VALUE</a:t>
            </a:r>
            <a:endParaRPr/>
          </a:p>
        </p:txBody>
      </p:sp>
      <p:grpSp>
        <p:nvGrpSpPr>
          <p:cNvPr id="309" name="Google Shape;309;p16"/>
          <p:cNvGrpSpPr/>
          <p:nvPr/>
        </p:nvGrpSpPr>
        <p:grpSpPr>
          <a:xfrm>
            <a:off x="1365662" y="2042556"/>
            <a:ext cx="8953995" cy="3431968"/>
            <a:chOff x="0" y="0"/>
            <a:chExt cx="8953995" cy="3431968"/>
          </a:xfrm>
        </p:grpSpPr>
        <p:sp>
          <p:nvSpPr>
            <p:cNvPr id="310" name="Google Shape;310;p16"/>
            <p:cNvSpPr/>
            <p:nvPr/>
          </p:nvSpPr>
          <p:spPr>
            <a:xfrm>
              <a:off x="0" y="0"/>
              <a:ext cx="3431968" cy="3431968"/>
            </a:xfrm>
            <a:prstGeom prst="pie">
              <a:avLst>
                <a:gd fmla="val 5400000" name="adj1"/>
                <a:gd fmla="val 16200000" name="adj2"/>
              </a:avLst>
            </a:prstGeom>
            <a:solidFill>
              <a:srgbClr val="CB561C"/>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1715984" y="0"/>
              <a:ext cx="7238011" cy="3431968"/>
            </a:xfrm>
            <a:prstGeom prst="rect">
              <a:avLst/>
            </a:prstGeom>
            <a:solidFill>
              <a:schemeClr val="lt1">
                <a:alpha val="89803"/>
              </a:schemeClr>
            </a:solidFill>
            <a:ln cap="flat" cmpd="sng" w="12700">
              <a:solidFill>
                <a:srgbClr val="CB561C"/>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txBox="1"/>
            <p:nvPr/>
          </p:nvSpPr>
          <p:spPr>
            <a:xfrm>
              <a:off x="1715984" y="0"/>
              <a:ext cx="7238011" cy="72929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dk1"/>
                </a:buClr>
                <a:buSzPts val="2000"/>
                <a:buFont typeface="Garamond"/>
                <a:buNone/>
              </a:pPr>
              <a:r>
                <a:rPr lang="en-US" sz="2000">
                  <a:solidFill>
                    <a:schemeClr val="dk1"/>
                  </a:solidFill>
                  <a:latin typeface="Garamond"/>
                  <a:ea typeface="Garamond"/>
                  <a:cs typeface="Garamond"/>
                  <a:sym typeface="Garamond"/>
                </a:rPr>
                <a:t>Beta measures a stock's volatility, it is a numeric value that measures the fluctuations of a stock to changes in the overall stock market.</a:t>
              </a:r>
              <a:endParaRPr/>
            </a:p>
          </p:txBody>
        </p:sp>
        <p:sp>
          <p:nvSpPr>
            <p:cNvPr id="313" name="Google Shape;313;p16"/>
            <p:cNvSpPr/>
            <p:nvPr/>
          </p:nvSpPr>
          <p:spPr>
            <a:xfrm>
              <a:off x="450445" y="729293"/>
              <a:ext cx="2531077" cy="2531077"/>
            </a:xfrm>
            <a:prstGeom prst="pie">
              <a:avLst>
                <a:gd fmla="val 5400000" name="adj1"/>
                <a:gd fmla="val 16200000" name="adj2"/>
              </a:avLst>
            </a:prstGeom>
            <a:solidFill>
              <a:schemeClr val="accent3"/>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1715984" y="734874"/>
              <a:ext cx="7238011" cy="2519915"/>
            </a:xfrm>
            <a:prstGeom prst="rect">
              <a:avLst/>
            </a:prstGeom>
            <a:solidFill>
              <a:schemeClr val="lt1">
                <a:alpha val="89803"/>
              </a:schemeClr>
            </a:solidFill>
            <a:ln cap="flat" cmpd="sng" w="12700">
              <a:solidFill>
                <a:schemeClr val="accent3"/>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txBox="1"/>
            <p:nvPr/>
          </p:nvSpPr>
          <p:spPr>
            <a:xfrm>
              <a:off x="1715984" y="734874"/>
              <a:ext cx="7238011" cy="726077"/>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dk1"/>
                </a:buClr>
                <a:buSzPts val="2000"/>
                <a:buFont typeface="Garamond"/>
                <a:buNone/>
              </a:pPr>
              <a:r>
                <a:rPr lang="en-US" sz="2000">
                  <a:solidFill>
                    <a:schemeClr val="dk1"/>
                  </a:solidFill>
                  <a:latin typeface="Garamond"/>
                  <a:ea typeface="Garamond"/>
                  <a:cs typeface="Garamond"/>
                  <a:sym typeface="Garamond"/>
                </a:rPr>
                <a:t>A stock that swings more than the market over time has a beta above 1.0. </a:t>
              </a:r>
              <a:endParaRPr/>
            </a:p>
          </p:txBody>
        </p:sp>
        <p:sp>
          <p:nvSpPr>
            <p:cNvPr id="316" name="Google Shape;316;p16"/>
            <p:cNvSpPr/>
            <p:nvPr/>
          </p:nvSpPr>
          <p:spPr>
            <a:xfrm>
              <a:off x="900891" y="1458586"/>
              <a:ext cx="1630185" cy="1630185"/>
            </a:xfrm>
            <a:prstGeom prst="pie">
              <a:avLst>
                <a:gd fmla="val 5400000" name="adj1"/>
                <a:gd fmla="val 16200000" name="adj2"/>
              </a:avLst>
            </a:prstGeom>
            <a:solidFill>
              <a:schemeClr val="accent4"/>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a:off x="1715984" y="1458586"/>
              <a:ext cx="7238011" cy="1630185"/>
            </a:xfrm>
            <a:prstGeom prst="rect">
              <a:avLst/>
            </a:prstGeom>
            <a:solidFill>
              <a:schemeClr val="lt1">
                <a:alpha val="89803"/>
              </a:schemeClr>
            </a:solidFill>
            <a:ln cap="flat" cmpd="sng" w="12700">
              <a:solidFill>
                <a:schemeClr val="accent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txBox="1"/>
            <p:nvPr/>
          </p:nvSpPr>
          <p:spPr>
            <a:xfrm>
              <a:off x="1715984" y="1458586"/>
              <a:ext cx="7238011" cy="72929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dk1"/>
                </a:buClr>
                <a:buSzPts val="2000"/>
                <a:buFont typeface="Garamond"/>
                <a:buNone/>
              </a:pPr>
              <a:r>
                <a:rPr lang="en-US" sz="2000">
                  <a:solidFill>
                    <a:schemeClr val="dk1"/>
                  </a:solidFill>
                  <a:latin typeface="Garamond"/>
                  <a:ea typeface="Garamond"/>
                  <a:cs typeface="Garamond"/>
                  <a:sym typeface="Garamond"/>
                </a:rPr>
                <a:t>If a stock moves less than the market, the stock's beta is less than 1.0</a:t>
              </a:r>
              <a:endParaRPr/>
            </a:p>
          </p:txBody>
        </p:sp>
        <p:sp>
          <p:nvSpPr>
            <p:cNvPr id="319" name="Google Shape;319;p16"/>
            <p:cNvSpPr/>
            <p:nvPr/>
          </p:nvSpPr>
          <p:spPr>
            <a:xfrm>
              <a:off x="1351337" y="2187880"/>
              <a:ext cx="729293" cy="729293"/>
            </a:xfrm>
            <a:prstGeom prst="pie">
              <a:avLst>
                <a:gd fmla="val 5400000" name="adj1"/>
                <a:gd fmla="val 16200000" name="adj2"/>
              </a:avLst>
            </a:prstGeom>
            <a:solidFill>
              <a:schemeClr val="accent5"/>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1715984" y="2187880"/>
              <a:ext cx="7238011" cy="729293"/>
            </a:xfrm>
            <a:prstGeom prst="rect">
              <a:avLst/>
            </a:prstGeom>
            <a:solidFill>
              <a:schemeClr val="lt1">
                <a:alpha val="89803"/>
              </a:schemeClr>
            </a:solidFill>
            <a:ln cap="flat" cmpd="sng" w="12700">
              <a:solidFill>
                <a:schemeClr val="accent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txBox="1"/>
            <p:nvPr/>
          </p:nvSpPr>
          <p:spPr>
            <a:xfrm>
              <a:off x="1715984" y="2187880"/>
              <a:ext cx="7238011" cy="729293"/>
            </a:xfrm>
            <a:prstGeom prst="rect">
              <a:avLst/>
            </a:prstGeom>
            <a:noFill/>
            <a:ln>
              <a:noFill/>
            </a:ln>
          </p:spPr>
          <p:txBody>
            <a:bodyPr anchorCtr="0" anchor="ctr" bIns="76200" lIns="76200" spcFirstLastPara="1" rIns="76200" wrap="square" tIns="76200">
              <a:noAutofit/>
            </a:bodyPr>
            <a:lstStyle/>
            <a:p>
              <a:pPr indent="0" lvl="0" marL="0" marR="0" rtl="0" algn="ctr">
                <a:lnSpc>
                  <a:spcPct val="90000"/>
                </a:lnSpc>
                <a:spcBef>
                  <a:spcPts val="0"/>
                </a:spcBef>
                <a:spcAft>
                  <a:spcPts val="0"/>
                </a:spcAft>
                <a:buClr>
                  <a:schemeClr val="dk1"/>
                </a:buClr>
                <a:buSzPts val="2000"/>
                <a:buFont typeface="Garamond"/>
                <a:buNone/>
              </a:pPr>
              <a:r>
                <a:rPr lang="en-US" sz="2000">
                  <a:solidFill>
                    <a:schemeClr val="dk1"/>
                  </a:solidFill>
                  <a:latin typeface="Garamond"/>
                  <a:ea typeface="Garamond"/>
                  <a:cs typeface="Garamond"/>
                  <a:sym typeface="Garamond"/>
                </a:rPr>
                <a:t>High-beta stocks are supposed to be riskier but provide higher return potential; low-beta stocks pose less risk but also lower returns.</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17"/>
          <p:cNvSpPr txBox="1"/>
          <p:nvPr>
            <p:ph type="title"/>
          </p:nvPr>
        </p:nvSpPr>
        <p:spPr>
          <a:xfrm>
            <a:off x="1003851" y="2350050"/>
            <a:ext cx="9827281"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b="1" lang="en-US"/>
              <a:t>How does beta value help in analyzing a stock ?</a:t>
            </a:r>
            <a:endParaRPr/>
          </a:p>
        </p:txBody>
      </p:sp>
      <p:sp>
        <p:nvSpPr>
          <p:cNvPr id="327" name="Google Shape;327;p17"/>
          <p:cNvSpPr txBox="1"/>
          <p:nvPr/>
        </p:nvSpPr>
        <p:spPr>
          <a:xfrm>
            <a:off x="1378039" y="4146997"/>
            <a:ext cx="9453093"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Garamond"/>
                <a:ea typeface="Garamond"/>
                <a:cs typeface="Garamond"/>
                <a:sym typeface="Garamond"/>
              </a:rPr>
              <a:t>We chose a particular sector i.e. Banking sector . </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Garamond"/>
                <a:ea typeface="Garamond"/>
                <a:cs typeface="Garamond"/>
                <a:sym typeface="Garamond"/>
              </a:rPr>
              <a:t>In banking sector we chose the stocks SBI and HDFC, further analyzed them.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18"/>
          <p:cNvSpPr txBox="1"/>
          <p:nvPr/>
        </p:nvSpPr>
        <p:spPr>
          <a:xfrm>
            <a:off x="1141926" y="687059"/>
            <a:ext cx="685156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400">
                <a:solidFill>
                  <a:schemeClr val="dk1"/>
                </a:solidFill>
                <a:latin typeface="Garamond"/>
                <a:ea typeface="Garamond"/>
                <a:cs typeface="Garamond"/>
                <a:sym typeface="Garamond"/>
              </a:rPr>
              <a:t>SBI BANK</a:t>
            </a:r>
            <a:endParaRPr/>
          </a:p>
        </p:txBody>
      </p:sp>
      <p:sp>
        <p:nvSpPr>
          <p:cNvPr id="333" name="Google Shape;333;p18"/>
          <p:cNvSpPr txBox="1"/>
          <p:nvPr/>
        </p:nvSpPr>
        <p:spPr>
          <a:xfrm>
            <a:off x="8525814" y="1148724"/>
            <a:ext cx="2524260" cy="50783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In this graph, the green line represents the sector benchmark or the sector trend , the blue line represents the trend of the stock and black line is the Sensex trend line.  We can see that the beta value of SBI bank is 1.12 where 1 represents that the stock is swinging above the sector trend line and 12 represents that the stock is 12% volatile i.e., it is following the sector trends as seen in the market. Thus, SBI bank is a safe stock to invest in.</a:t>
            </a:r>
            <a:endParaRPr/>
          </a:p>
        </p:txBody>
      </p:sp>
      <p:pic>
        <p:nvPicPr>
          <p:cNvPr id="334" name="Google Shape;334;p18"/>
          <p:cNvPicPr preferRelativeResize="0"/>
          <p:nvPr/>
        </p:nvPicPr>
        <p:blipFill rotWithShape="1">
          <a:blip r:embed="rId3">
            <a:alphaModFix/>
          </a:blip>
          <a:srcRect b="0" l="0" r="0" t="0"/>
          <a:stretch/>
        </p:blipFill>
        <p:spPr>
          <a:xfrm>
            <a:off x="1141926" y="1799630"/>
            <a:ext cx="7203867" cy="4033363"/>
          </a:xfrm>
          <a:prstGeom prst="rect">
            <a:avLst/>
          </a:prstGeom>
          <a:noFill/>
          <a:ln>
            <a:noFill/>
          </a:ln>
        </p:spPr>
      </p:pic>
      <p:sp>
        <p:nvSpPr>
          <p:cNvPr id="335" name="Google Shape;335;p18"/>
          <p:cNvSpPr/>
          <p:nvPr/>
        </p:nvSpPr>
        <p:spPr>
          <a:xfrm>
            <a:off x="1141926" y="1803042"/>
            <a:ext cx="7164947" cy="3940935"/>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19"/>
          <p:cNvSpPr txBox="1"/>
          <p:nvPr/>
        </p:nvSpPr>
        <p:spPr>
          <a:xfrm>
            <a:off x="1004552" y="896219"/>
            <a:ext cx="685156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400">
                <a:solidFill>
                  <a:schemeClr val="dk1"/>
                </a:solidFill>
                <a:latin typeface="Garamond"/>
                <a:ea typeface="Garamond"/>
                <a:cs typeface="Garamond"/>
                <a:sym typeface="Garamond"/>
              </a:rPr>
              <a:t>HDFC BANK</a:t>
            </a:r>
            <a:endParaRPr/>
          </a:p>
        </p:txBody>
      </p:sp>
      <p:sp>
        <p:nvSpPr>
          <p:cNvPr id="341" name="Google Shape;341;p19"/>
          <p:cNvSpPr txBox="1"/>
          <p:nvPr/>
        </p:nvSpPr>
        <p:spPr>
          <a:xfrm>
            <a:off x="8525814" y="889843"/>
            <a:ext cx="2865275" cy="50783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In this graph, the green line represents the sector  benchmark or the sector trend , the blue line represents the trend of the stock and the black line represents the Sensex trend line We can see that the beta value of HDFC bank is 1.15  where 1 represents that the stock is swinging above the market trend line and 15 represents that the stock is 15% volatile i.e., it is following the market trends as seen in the graph. Thus, HDFC bank is a less risky stock to invest in.</a:t>
            </a:r>
            <a:endParaRPr/>
          </a:p>
        </p:txBody>
      </p:sp>
      <p:pic>
        <p:nvPicPr>
          <p:cNvPr id="342" name="Google Shape;342;p19"/>
          <p:cNvPicPr preferRelativeResize="0"/>
          <p:nvPr/>
        </p:nvPicPr>
        <p:blipFill rotWithShape="1">
          <a:blip r:embed="rId3">
            <a:alphaModFix/>
          </a:blip>
          <a:srcRect b="0" l="0" r="0" t="0"/>
          <a:stretch/>
        </p:blipFill>
        <p:spPr>
          <a:xfrm>
            <a:off x="1004552" y="1948337"/>
            <a:ext cx="7510337" cy="3884656"/>
          </a:xfrm>
          <a:prstGeom prst="rect">
            <a:avLst/>
          </a:prstGeom>
          <a:noFill/>
          <a:ln>
            <a:noFill/>
          </a:ln>
        </p:spPr>
      </p:pic>
      <p:sp>
        <p:nvSpPr>
          <p:cNvPr id="343" name="Google Shape;343;p19"/>
          <p:cNvSpPr/>
          <p:nvPr/>
        </p:nvSpPr>
        <p:spPr>
          <a:xfrm>
            <a:off x="1004552" y="1948337"/>
            <a:ext cx="7521262" cy="3884656"/>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0"/>
          <p:cNvSpPr txBox="1"/>
          <p:nvPr>
            <p:ph type="title"/>
          </p:nvPr>
        </p:nvSpPr>
        <p:spPr>
          <a:xfrm>
            <a:off x="1132640" y="4021429"/>
            <a:ext cx="9724250" cy="1330688"/>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Garamond"/>
              <a:buNone/>
            </a:pPr>
            <a:r>
              <a:rPr lang="en-US"/>
              <a:t>HOW TO HANDPICK STOCKS FROM A PARTICULAR SECTOR ? </a:t>
            </a:r>
            <a:br>
              <a:rPr lang="en-US"/>
            </a:br>
            <a:br>
              <a:rPr lang="en-US"/>
            </a:br>
            <a:r>
              <a:rPr lang="en-US"/>
              <a:t>&amp;</a:t>
            </a:r>
            <a:br>
              <a:rPr lang="en-US"/>
            </a:br>
            <a:br>
              <a:rPr lang="en-US"/>
            </a:br>
            <a:r>
              <a:rPr lang="en-US"/>
              <a:t>WHICH SECTOR TO GO FOR PUBLIC OR PRIVATE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Objectives</a:t>
            </a:r>
            <a:endParaRPr/>
          </a:p>
        </p:txBody>
      </p:sp>
      <p:sp>
        <p:nvSpPr>
          <p:cNvPr id="192" name="Google Shape;192;p2"/>
          <p:cNvSpPr txBox="1"/>
          <p:nvPr/>
        </p:nvSpPr>
        <p:spPr>
          <a:xfrm>
            <a:off x="1512711" y="2325511"/>
            <a:ext cx="9697156" cy="3139321"/>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lt1"/>
              </a:buClr>
              <a:buSzPts val="2000"/>
              <a:buFont typeface="Arial"/>
              <a:buChar char="•"/>
            </a:pPr>
            <a:r>
              <a:rPr b="0" i="0" lang="en-US" sz="2000" u="none" cap="none" strike="noStrike">
                <a:solidFill>
                  <a:schemeClr val="lt1"/>
                </a:solidFill>
                <a:latin typeface="Garamond"/>
                <a:ea typeface="Garamond"/>
                <a:cs typeface="Garamond"/>
                <a:sym typeface="Garamond"/>
              </a:rPr>
              <a:t>How mathematical models are useful in prediction of stock prices</a:t>
            </a:r>
            <a:endParaRPr/>
          </a:p>
          <a:p>
            <a:pPr indent="-158750" lvl="0" marL="285750" marR="0" rtl="0" algn="l">
              <a:spcBef>
                <a:spcPts val="0"/>
              </a:spcBef>
              <a:spcAft>
                <a:spcPts val="0"/>
              </a:spcAft>
              <a:buClr>
                <a:schemeClr val="lt1"/>
              </a:buClr>
              <a:buSzPts val="2000"/>
              <a:buFont typeface="Arial"/>
              <a:buNone/>
            </a:pPr>
            <a:r>
              <a:t/>
            </a:r>
            <a:endParaRPr b="0" i="0" sz="2000" u="none" cap="none" strike="noStrike">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2000"/>
              <a:buFont typeface="Arial"/>
              <a:buChar char="•"/>
            </a:pPr>
            <a:r>
              <a:rPr b="0" i="0" lang="en-US" sz="2000" u="none" cap="none" strike="noStrike">
                <a:solidFill>
                  <a:schemeClr val="lt1"/>
                </a:solidFill>
                <a:latin typeface="Garamond"/>
                <a:ea typeface="Garamond"/>
                <a:cs typeface="Garamond"/>
                <a:sym typeface="Garamond"/>
              </a:rPr>
              <a:t>To understand the dip in stock prices due to some rumors or case studies.</a:t>
            </a:r>
            <a:endParaRPr/>
          </a:p>
          <a:p>
            <a:pPr indent="-158750" lvl="0" marL="285750" marR="0" rtl="0" algn="l">
              <a:spcBef>
                <a:spcPts val="0"/>
              </a:spcBef>
              <a:spcAft>
                <a:spcPts val="0"/>
              </a:spcAft>
              <a:buClr>
                <a:schemeClr val="lt1"/>
              </a:buClr>
              <a:buSzPts val="2000"/>
              <a:buFont typeface="Arial"/>
              <a:buNone/>
            </a:pPr>
            <a:r>
              <a:t/>
            </a:r>
            <a:endParaRPr b="0" i="0" sz="2000" u="none" cap="none" strike="noStrike">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2000"/>
              <a:buFont typeface="Arial"/>
              <a:buChar char="•"/>
            </a:pPr>
            <a:r>
              <a:rPr b="0" i="0" lang="en-US" sz="2000" u="none" cap="none" strike="noStrike">
                <a:solidFill>
                  <a:schemeClr val="lt1"/>
                </a:solidFill>
                <a:latin typeface="Garamond"/>
                <a:ea typeface="Garamond"/>
                <a:cs typeface="Garamond"/>
                <a:sym typeface="Garamond"/>
              </a:rPr>
              <a:t>Which statistical *coefficients or tools are useful to choose a particular share.</a:t>
            </a:r>
            <a:endParaRPr/>
          </a:p>
          <a:p>
            <a:pPr indent="-158750" lvl="0" marL="285750" marR="0" rtl="0" algn="l">
              <a:spcBef>
                <a:spcPts val="0"/>
              </a:spcBef>
              <a:spcAft>
                <a:spcPts val="0"/>
              </a:spcAft>
              <a:buClr>
                <a:schemeClr val="lt1"/>
              </a:buClr>
              <a:buSzPts val="2000"/>
              <a:buFont typeface="Arial"/>
              <a:buNone/>
            </a:pPr>
            <a:r>
              <a:t/>
            </a:r>
            <a:endParaRPr b="0" i="0" sz="2000" u="none" cap="none" strike="noStrike">
              <a:solidFill>
                <a:schemeClr val="lt1"/>
              </a:solidFill>
              <a:latin typeface="Garamond"/>
              <a:ea typeface="Garamond"/>
              <a:cs typeface="Garamond"/>
              <a:sym typeface="Garamond"/>
            </a:endParaRPr>
          </a:p>
          <a:p>
            <a:pPr indent="0" lvl="0" marL="0" marR="0" rtl="0" algn="l">
              <a:spcBef>
                <a:spcPts val="0"/>
              </a:spcBef>
              <a:spcAft>
                <a:spcPts val="0"/>
              </a:spcAft>
              <a:buNone/>
            </a:pPr>
            <a:r>
              <a:t/>
            </a:r>
            <a:endParaRPr b="0" i="0" sz="2000" u="none" cap="none" strike="noStrike">
              <a:solidFill>
                <a:schemeClr val="lt1"/>
              </a:solidFill>
              <a:latin typeface="Garamond"/>
              <a:ea typeface="Garamond"/>
              <a:cs typeface="Garamond"/>
              <a:sym typeface="Garamond"/>
            </a:endParaRPr>
          </a:p>
          <a:p>
            <a:pPr indent="-158750" lvl="0" marL="285750" marR="0" rtl="0" algn="l">
              <a:spcBef>
                <a:spcPts val="0"/>
              </a:spcBef>
              <a:spcAft>
                <a:spcPts val="0"/>
              </a:spcAft>
              <a:buClr>
                <a:schemeClr val="lt1"/>
              </a:buClr>
              <a:buSzPts val="2000"/>
              <a:buFont typeface="Arial"/>
              <a:buNone/>
            </a:pPr>
            <a:r>
              <a:t/>
            </a:r>
            <a:endParaRPr b="0" i="0" sz="2000" u="none" cap="none" strike="noStrike">
              <a:solidFill>
                <a:schemeClr val="lt1"/>
              </a:solidFill>
              <a:latin typeface="Garamond"/>
              <a:ea typeface="Garamond"/>
              <a:cs typeface="Garamond"/>
              <a:sym typeface="Garamond"/>
            </a:endParaRPr>
          </a:p>
          <a:p>
            <a:pPr indent="0" lvl="0" marL="0" marR="0" rtl="0" algn="l">
              <a:spcBef>
                <a:spcPts val="0"/>
              </a:spcBef>
              <a:spcAft>
                <a:spcPts val="0"/>
              </a:spcAft>
              <a:buNone/>
            </a:pPr>
            <a:r>
              <a:t/>
            </a:r>
            <a:endParaRPr b="0" i="0" sz="2000" u="none" cap="none" strike="noStrike">
              <a:solidFill>
                <a:schemeClr val="lt1"/>
              </a:solidFill>
              <a:latin typeface="Garamond"/>
              <a:ea typeface="Garamond"/>
              <a:cs typeface="Garamond"/>
              <a:sym typeface="Garamond"/>
            </a:endParaRPr>
          </a:p>
          <a:p>
            <a:pPr indent="0" lvl="0" marL="0" marR="0" rtl="0" algn="l">
              <a:spcBef>
                <a:spcPts val="0"/>
              </a:spcBef>
              <a:spcAft>
                <a:spcPts val="0"/>
              </a:spcAft>
              <a:buNone/>
            </a:pPr>
            <a:r>
              <a:t/>
            </a:r>
            <a:endParaRPr b="0" i="0" sz="1800" u="none" cap="none" strike="noStrike">
              <a:solidFill>
                <a:schemeClr val="dk1"/>
              </a:solidFill>
              <a:latin typeface="Garamond"/>
              <a:ea typeface="Garamond"/>
              <a:cs typeface="Garamond"/>
              <a:sym typeface="Garamo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1"/>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PROCEDURE</a:t>
            </a:r>
            <a:endParaRPr/>
          </a:p>
        </p:txBody>
      </p:sp>
      <p:sp>
        <p:nvSpPr>
          <p:cNvPr id="354" name="Google Shape;354;p21"/>
          <p:cNvSpPr txBox="1"/>
          <p:nvPr/>
        </p:nvSpPr>
        <p:spPr>
          <a:xfrm>
            <a:off x="1442434" y="2682361"/>
            <a:ext cx="9762186" cy="2585323"/>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Garamond"/>
                <a:ea typeface="Garamond"/>
                <a:cs typeface="Garamond"/>
                <a:sym typeface="Garamond"/>
              </a:rPr>
              <a:t>We selected top 3 sectors of the market which are – Banking , Automobile and Pharma .</a:t>
            </a:r>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Garamond"/>
                <a:ea typeface="Garamond"/>
                <a:cs typeface="Garamond"/>
                <a:sym typeface="Garamond"/>
              </a:rPr>
              <a:t>Further , we selected one company from the public and one company from the private sector for each of the selected sector. </a:t>
            </a:r>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Garamond"/>
                <a:ea typeface="Garamond"/>
                <a:cs typeface="Garamond"/>
                <a:sym typeface="Garamond"/>
              </a:rPr>
              <a:t>We did the box cox transformation using Qi Macros on excel to make our sample follow normal distribution</a:t>
            </a:r>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0" lvl="0" marL="0" marR="0" rtl="0" algn="l">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2"/>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F test to Compare Variances</a:t>
            </a:r>
            <a:endParaRPr/>
          </a:p>
        </p:txBody>
      </p:sp>
      <p:sp>
        <p:nvSpPr>
          <p:cNvPr id="360" name="Google Shape;360;p22"/>
          <p:cNvSpPr txBox="1"/>
          <p:nvPr/>
        </p:nvSpPr>
        <p:spPr>
          <a:xfrm>
            <a:off x="850006" y="2253803"/>
            <a:ext cx="10509160" cy="2215991"/>
          </a:xfrm>
          <a:prstGeom prst="rect">
            <a:avLst/>
          </a:prstGeom>
          <a:blipFill rotWithShape="1">
            <a:blip r:embed="rId3">
              <a:alphaModFix/>
            </a:blip>
            <a:stretch>
              <a:fillRect b="-3975" l="-603" r="-1207" t="-1135"/>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Garamond"/>
                <a:ea typeface="Garamond"/>
                <a:cs typeface="Garamond"/>
                <a:sym typeface="Garamond"/>
              </a:rPr>
              <a: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23"/>
          <p:cNvSpPr txBox="1"/>
          <p:nvPr>
            <p:ph type="title"/>
          </p:nvPr>
        </p:nvSpPr>
        <p:spPr>
          <a:xfrm>
            <a:off x="1304709" y="839402"/>
            <a:ext cx="10149253"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BANKING SECTOR </a:t>
            </a:r>
            <a:endParaRPr/>
          </a:p>
        </p:txBody>
      </p:sp>
      <p:sp>
        <p:nvSpPr>
          <p:cNvPr id="366" name="Google Shape;366;p23"/>
          <p:cNvSpPr txBox="1"/>
          <p:nvPr/>
        </p:nvSpPr>
        <p:spPr>
          <a:xfrm>
            <a:off x="7156361" y="3747752"/>
            <a:ext cx="5035639"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Garamond"/>
              <a:buChar char="-"/>
            </a:pPr>
            <a:r>
              <a:rPr lang="en-US" sz="1800">
                <a:solidFill>
                  <a:schemeClr val="lt1"/>
                </a:solidFill>
                <a:latin typeface="Garamond"/>
                <a:ea typeface="Garamond"/>
                <a:cs typeface="Garamond"/>
                <a:sym typeface="Garamond"/>
              </a:rPr>
              <a:t>Public sector – State Bank of India</a:t>
            </a:r>
            <a:endParaRPr/>
          </a:p>
          <a:p>
            <a:pPr indent="-285750" lvl="0" marL="285750" marR="0" rtl="0" algn="l">
              <a:spcBef>
                <a:spcPts val="0"/>
              </a:spcBef>
              <a:spcAft>
                <a:spcPts val="0"/>
              </a:spcAft>
              <a:buClr>
                <a:schemeClr val="lt1"/>
              </a:buClr>
              <a:buSzPts val="1800"/>
              <a:buFont typeface="Garamond"/>
              <a:buChar char="-"/>
            </a:pPr>
            <a:r>
              <a:rPr lang="en-US" sz="1800">
                <a:solidFill>
                  <a:schemeClr val="lt1"/>
                </a:solidFill>
                <a:latin typeface="Garamond"/>
                <a:ea typeface="Garamond"/>
                <a:cs typeface="Garamond"/>
                <a:sym typeface="Garamond"/>
              </a:rPr>
              <a:t>Private sector – HDFC Bank</a:t>
            </a:r>
            <a:endParaRPr/>
          </a:p>
        </p:txBody>
      </p:sp>
      <p:pic>
        <p:nvPicPr>
          <p:cNvPr id="367" name="Google Shape;367;p23"/>
          <p:cNvPicPr preferRelativeResize="0"/>
          <p:nvPr/>
        </p:nvPicPr>
        <p:blipFill rotWithShape="1">
          <a:blip r:embed="rId3">
            <a:alphaModFix/>
          </a:blip>
          <a:srcRect b="3768" l="0" r="0" t="2747"/>
          <a:stretch/>
        </p:blipFill>
        <p:spPr>
          <a:xfrm>
            <a:off x="1021373" y="2807594"/>
            <a:ext cx="4661078" cy="2614412"/>
          </a:xfrm>
          <a:prstGeom prst="rect">
            <a:avLst/>
          </a:prstGeom>
          <a:noFill/>
          <a:ln>
            <a:noFill/>
          </a:ln>
        </p:spPr>
      </p:pic>
      <p:sp>
        <p:nvSpPr>
          <p:cNvPr id="368" name="Google Shape;368;p23"/>
          <p:cNvSpPr/>
          <p:nvPr/>
        </p:nvSpPr>
        <p:spPr>
          <a:xfrm>
            <a:off x="1021373" y="2807594"/>
            <a:ext cx="4661078" cy="2614412"/>
          </a:xfrm>
          <a:prstGeom prst="rect">
            <a:avLst/>
          </a:prstGeom>
          <a:no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4"/>
          <p:cNvSpPr txBox="1"/>
          <p:nvPr/>
        </p:nvSpPr>
        <p:spPr>
          <a:xfrm>
            <a:off x="978794" y="875763"/>
            <a:ext cx="10122795" cy="53553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Sbi Bank( Public) – 135.266 ( Variance 1 )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HDFC Bank(Private) – 695.361774 ( Variance 2 )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H0: Variance of both SBI Bank and HDFC Bank are same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H01:Variance of both SBI Bank and HDFC Bank are different.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N=30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Degree of Freedom = N-1= 29</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calculated value - Variance 1 / Variance 2 = 5.1406</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table value = 1.08</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Conclusion : Since , F calculated &gt; F tabulated . We reject H0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2 &gt; Variance 1 , thus HDFC is a riskier stock to invest in and SBI bank is less risky .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Thus, for risk lovers HDFC would be a great choice and for risk averse SBI would be a great choice.</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25"/>
          <p:cNvSpPr txBox="1"/>
          <p:nvPr/>
        </p:nvSpPr>
        <p:spPr>
          <a:xfrm>
            <a:off x="1645268" y="918349"/>
            <a:ext cx="9337182"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400">
                <a:solidFill>
                  <a:schemeClr val="dk1"/>
                </a:solidFill>
                <a:latin typeface="Garamond"/>
                <a:ea typeface="Garamond"/>
                <a:cs typeface="Garamond"/>
                <a:sym typeface="Garamond"/>
              </a:rPr>
              <a:t>SBI BANK VS HDFC BANK    </a:t>
            </a:r>
            <a:endParaRPr/>
          </a:p>
        </p:txBody>
      </p:sp>
      <p:sp>
        <p:nvSpPr>
          <p:cNvPr id="379" name="Google Shape;379;p25"/>
          <p:cNvSpPr txBox="1"/>
          <p:nvPr/>
        </p:nvSpPr>
        <p:spPr>
          <a:xfrm>
            <a:off x="987913" y="4693156"/>
            <a:ext cx="999453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As shown in the graphs we can see that SBI  has a beta value of 1.12 i.e it is 12% volatile thus safer than HDFC  which has a beta value of 1.15 ( 15% volatile ).</a:t>
            </a:r>
            <a:endParaRPr/>
          </a:p>
        </p:txBody>
      </p:sp>
      <p:pic>
        <p:nvPicPr>
          <p:cNvPr id="380" name="Google Shape;380;p25"/>
          <p:cNvPicPr preferRelativeResize="0"/>
          <p:nvPr/>
        </p:nvPicPr>
        <p:blipFill rotWithShape="1">
          <a:blip r:embed="rId3">
            <a:alphaModFix/>
          </a:blip>
          <a:srcRect b="0" l="0" r="0" t="0"/>
          <a:stretch/>
        </p:blipFill>
        <p:spPr>
          <a:xfrm>
            <a:off x="834050" y="1841680"/>
            <a:ext cx="5103111" cy="2691684"/>
          </a:xfrm>
          <a:prstGeom prst="rect">
            <a:avLst/>
          </a:prstGeom>
          <a:noFill/>
          <a:ln>
            <a:noFill/>
          </a:ln>
        </p:spPr>
      </p:pic>
      <p:pic>
        <p:nvPicPr>
          <p:cNvPr id="381" name="Google Shape;381;p25"/>
          <p:cNvPicPr preferRelativeResize="0"/>
          <p:nvPr/>
        </p:nvPicPr>
        <p:blipFill rotWithShape="1">
          <a:blip r:embed="rId4">
            <a:alphaModFix/>
          </a:blip>
          <a:srcRect b="0" l="0" r="0" t="0"/>
          <a:stretch/>
        </p:blipFill>
        <p:spPr>
          <a:xfrm>
            <a:off x="6096000" y="1841680"/>
            <a:ext cx="5125107" cy="2601532"/>
          </a:xfrm>
          <a:prstGeom prst="rect">
            <a:avLst/>
          </a:prstGeom>
          <a:noFill/>
          <a:ln>
            <a:noFill/>
          </a:ln>
        </p:spPr>
      </p:pic>
      <p:sp>
        <p:nvSpPr>
          <p:cNvPr id="382" name="Google Shape;382;p25"/>
          <p:cNvSpPr/>
          <p:nvPr/>
        </p:nvSpPr>
        <p:spPr>
          <a:xfrm>
            <a:off x="834050" y="1841679"/>
            <a:ext cx="5103111" cy="260153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383" name="Google Shape;383;p25"/>
          <p:cNvSpPr/>
          <p:nvPr/>
        </p:nvSpPr>
        <p:spPr>
          <a:xfrm>
            <a:off x="6096000" y="1841679"/>
            <a:ext cx="5103111" cy="260153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26"/>
          <p:cNvSpPr txBox="1"/>
          <p:nvPr>
            <p:ph type="title"/>
          </p:nvPr>
        </p:nvSpPr>
        <p:spPr>
          <a:xfrm>
            <a:off x="1021373" y="1152314"/>
            <a:ext cx="10149253"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AUTOMOBILE SECTOR </a:t>
            </a:r>
            <a:endParaRPr/>
          </a:p>
        </p:txBody>
      </p:sp>
      <p:sp>
        <p:nvSpPr>
          <p:cNvPr id="389" name="Google Shape;389;p26"/>
          <p:cNvSpPr txBox="1"/>
          <p:nvPr/>
        </p:nvSpPr>
        <p:spPr>
          <a:xfrm>
            <a:off x="7156361" y="3747752"/>
            <a:ext cx="5035639" cy="646331"/>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Garamond"/>
              <a:buChar char="-"/>
            </a:pPr>
            <a:r>
              <a:rPr lang="en-US" sz="1800">
                <a:solidFill>
                  <a:schemeClr val="lt1"/>
                </a:solidFill>
                <a:latin typeface="Garamond"/>
                <a:ea typeface="Garamond"/>
                <a:cs typeface="Garamond"/>
                <a:sym typeface="Garamond"/>
              </a:rPr>
              <a:t>Private sector – MAHINDRA</a:t>
            </a:r>
            <a:endParaRPr/>
          </a:p>
          <a:p>
            <a:pPr indent="-285750" lvl="0" marL="285750" marR="0" rtl="0" algn="l">
              <a:spcBef>
                <a:spcPts val="0"/>
              </a:spcBef>
              <a:spcAft>
                <a:spcPts val="0"/>
              </a:spcAft>
              <a:buClr>
                <a:schemeClr val="lt1"/>
              </a:buClr>
              <a:buSzPts val="1800"/>
              <a:buFont typeface="Garamond"/>
              <a:buChar char="-"/>
            </a:pPr>
            <a:r>
              <a:rPr lang="en-US" sz="1800">
                <a:solidFill>
                  <a:schemeClr val="lt1"/>
                </a:solidFill>
                <a:latin typeface="Garamond"/>
                <a:ea typeface="Garamond"/>
                <a:cs typeface="Garamond"/>
                <a:sym typeface="Garamond"/>
              </a:rPr>
              <a:t>Private sector – TATA MOTORS</a:t>
            </a:r>
            <a:endParaRPr/>
          </a:p>
        </p:txBody>
      </p:sp>
      <p:pic>
        <p:nvPicPr>
          <p:cNvPr id="390" name="Google Shape;390;p26"/>
          <p:cNvPicPr preferRelativeResize="0"/>
          <p:nvPr/>
        </p:nvPicPr>
        <p:blipFill rotWithShape="1">
          <a:blip r:embed="rId3">
            <a:alphaModFix/>
          </a:blip>
          <a:srcRect b="3629" l="0" r="0" t="2800"/>
          <a:stretch/>
        </p:blipFill>
        <p:spPr>
          <a:xfrm>
            <a:off x="1237445" y="2999687"/>
            <a:ext cx="4377744" cy="2563986"/>
          </a:xfrm>
          <a:prstGeom prst="rect">
            <a:avLst/>
          </a:prstGeom>
          <a:noFill/>
          <a:ln>
            <a:noFill/>
          </a:ln>
        </p:spPr>
      </p:pic>
      <p:sp>
        <p:nvSpPr>
          <p:cNvPr id="391" name="Google Shape;391;p26"/>
          <p:cNvSpPr/>
          <p:nvPr/>
        </p:nvSpPr>
        <p:spPr>
          <a:xfrm>
            <a:off x="1237445" y="2999687"/>
            <a:ext cx="4377744" cy="2563986"/>
          </a:xfrm>
          <a:prstGeom prst="rect">
            <a:avLst/>
          </a:prstGeom>
          <a:no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7"/>
          <p:cNvSpPr txBox="1"/>
          <p:nvPr/>
        </p:nvSpPr>
        <p:spPr>
          <a:xfrm>
            <a:off x="901521" y="888642"/>
            <a:ext cx="10122795" cy="53553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Tata Motors– 6699.449  ( Variance 1 )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Mahindra – 485.9071 (Variance 2)</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N = 30</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H0: Variance of both Tata Motors and Mahindra are same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H1:Variance of both Tata Motors and Mahindra are different.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Degree of Freedom  (N-1) = 29</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calculated value - Variance 1 / Variance 2 =13.7875</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tabulated Value = 1.80</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Conclusion : Since , F calculated &gt; F tabulated . We reject H0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1 &gt; Variance 2 , thus Tata Motors is a riskier stock to invest in and Mahindra is less risky .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Thus, for risk lovers Tata Motors would be a great choice and for risk averse Mahindra would be a great choice.</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graphicFrame>
        <p:nvGraphicFramePr>
          <p:cNvPr id="397" name="Google Shape;397;p27"/>
          <p:cNvGraphicFramePr/>
          <p:nvPr/>
        </p:nvGraphicFramePr>
        <p:xfrm>
          <a:off x="0" y="0"/>
          <a:ext cx="3000000" cy="3000000"/>
        </p:xfrm>
        <a:graphic>
          <a:graphicData uri="http://schemas.openxmlformats.org/drawingml/2006/table">
            <a:tbl>
              <a:tblPr>
                <a:noFill/>
                <a:tableStyleId>{71ECCAEA-CDB9-4D8B-B078-B8D2CCB6F1EB}</a:tableStyleId>
              </a:tblPr>
              <a:tblGrid>
                <a:gridCol w="673100"/>
              </a:tblGrid>
              <a:tr h="190500">
                <a:tc>
                  <a:txBody>
                    <a:bodyPr/>
                    <a:lstStyle/>
                    <a:p>
                      <a:pPr indent="0" lvl="0" marL="0" marR="0" rtl="0" algn="r">
                        <a:spcBef>
                          <a:spcPts val="0"/>
                        </a:spcBef>
                        <a:spcAft>
                          <a:spcPts val="0"/>
                        </a:spcAft>
                        <a:buNone/>
                      </a:pPr>
                      <a:r>
                        <a:rPr lang="en-US" sz="1100" u="none" cap="none" strike="noStrike"/>
                        <a:t>41.08361</a:t>
                      </a:r>
                      <a:endParaRPr b="0" i="0" sz="1100" u="none" cap="none" strike="noStrike">
                        <a:solidFill>
                          <a:srgbClr val="000000"/>
                        </a:solidFill>
                        <a:latin typeface="Calibri"/>
                        <a:ea typeface="Calibri"/>
                        <a:cs typeface="Calibri"/>
                        <a:sym typeface="Calibri"/>
                      </a:endParaRPr>
                    </a:p>
                  </a:txBody>
                  <a:tcPr marT="9525" marB="0" marR="9525" marL="9525" anchor="b"/>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28"/>
          <p:cNvSpPr txBox="1"/>
          <p:nvPr/>
        </p:nvSpPr>
        <p:spPr>
          <a:xfrm>
            <a:off x="2276949" y="897826"/>
            <a:ext cx="763810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dk1"/>
                </a:solidFill>
                <a:latin typeface="Garamond"/>
                <a:ea typeface="Garamond"/>
                <a:cs typeface="Garamond"/>
                <a:sym typeface="Garamond"/>
              </a:rPr>
              <a:t>TATA MOTORS VS MAHINDRA   </a:t>
            </a:r>
            <a:endParaRPr/>
          </a:p>
        </p:txBody>
      </p:sp>
      <p:pic>
        <p:nvPicPr>
          <p:cNvPr id="403" name="Google Shape;403;p28"/>
          <p:cNvPicPr preferRelativeResize="0"/>
          <p:nvPr/>
        </p:nvPicPr>
        <p:blipFill rotWithShape="1">
          <a:blip r:embed="rId3">
            <a:alphaModFix/>
          </a:blip>
          <a:srcRect b="0" l="0" r="0" t="0"/>
          <a:stretch/>
        </p:blipFill>
        <p:spPr>
          <a:xfrm>
            <a:off x="6096000" y="1841679"/>
            <a:ext cx="4928847" cy="2394422"/>
          </a:xfrm>
          <a:prstGeom prst="rect">
            <a:avLst/>
          </a:prstGeom>
          <a:noFill/>
          <a:ln>
            <a:noFill/>
          </a:ln>
        </p:spPr>
      </p:pic>
      <p:sp>
        <p:nvSpPr>
          <p:cNvPr id="404" name="Google Shape;404;p28"/>
          <p:cNvSpPr txBox="1"/>
          <p:nvPr/>
        </p:nvSpPr>
        <p:spPr>
          <a:xfrm>
            <a:off x="1030310" y="4533363"/>
            <a:ext cx="999453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As shown in the graphs we can see that Tata Motors has a beta value of 1.39 i.e. it is 39% volatile thus riskier than Mahindra which has a beta value of 1.08 ( 8% volatile ).</a:t>
            </a:r>
            <a:endParaRPr/>
          </a:p>
        </p:txBody>
      </p:sp>
      <p:sp>
        <p:nvSpPr>
          <p:cNvPr id="405" name="Google Shape;405;p28"/>
          <p:cNvSpPr/>
          <p:nvPr/>
        </p:nvSpPr>
        <p:spPr>
          <a:xfrm>
            <a:off x="890994" y="1841679"/>
            <a:ext cx="4896390" cy="239442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406" name="Google Shape;406;p28"/>
          <p:cNvSpPr/>
          <p:nvPr/>
        </p:nvSpPr>
        <p:spPr>
          <a:xfrm>
            <a:off x="6112228" y="1841679"/>
            <a:ext cx="4896390" cy="239442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pic>
        <p:nvPicPr>
          <p:cNvPr id="407" name="Google Shape;407;p28"/>
          <p:cNvPicPr preferRelativeResize="0"/>
          <p:nvPr/>
        </p:nvPicPr>
        <p:blipFill rotWithShape="1">
          <a:blip r:embed="rId4">
            <a:alphaModFix/>
          </a:blip>
          <a:srcRect b="0" l="0" r="0" t="0"/>
          <a:stretch/>
        </p:blipFill>
        <p:spPr>
          <a:xfrm>
            <a:off x="919582" y="1880859"/>
            <a:ext cx="4839213" cy="23158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29"/>
          <p:cNvSpPr txBox="1"/>
          <p:nvPr>
            <p:ph type="title"/>
          </p:nvPr>
        </p:nvSpPr>
        <p:spPr>
          <a:xfrm>
            <a:off x="1021373" y="1216708"/>
            <a:ext cx="10149253"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PHARMA SECTOR </a:t>
            </a:r>
            <a:endParaRPr/>
          </a:p>
        </p:txBody>
      </p:sp>
      <p:sp>
        <p:nvSpPr>
          <p:cNvPr id="413" name="Google Shape;413;p29"/>
          <p:cNvSpPr txBox="1"/>
          <p:nvPr/>
        </p:nvSpPr>
        <p:spPr>
          <a:xfrm>
            <a:off x="6705600" y="3812147"/>
            <a:ext cx="5035639" cy="36933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Garamond"/>
              <a:buChar char="-"/>
            </a:pPr>
            <a:r>
              <a:rPr lang="en-US" sz="1800">
                <a:solidFill>
                  <a:schemeClr val="lt1"/>
                </a:solidFill>
                <a:latin typeface="Garamond"/>
                <a:ea typeface="Garamond"/>
                <a:cs typeface="Garamond"/>
                <a:sym typeface="Garamond"/>
              </a:rPr>
              <a:t>Private sector – ZOTA &amp; SUN PHARMA</a:t>
            </a:r>
            <a:endParaRPr/>
          </a:p>
        </p:txBody>
      </p:sp>
      <p:pic>
        <p:nvPicPr>
          <p:cNvPr id="414" name="Google Shape;414;p29"/>
          <p:cNvPicPr preferRelativeResize="0"/>
          <p:nvPr/>
        </p:nvPicPr>
        <p:blipFill rotWithShape="1">
          <a:blip r:embed="rId3">
            <a:alphaModFix/>
          </a:blip>
          <a:srcRect b="0" l="0" r="0" t="0"/>
          <a:stretch/>
        </p:blipFill>
        <p:spPr>
          <a:xfrm>
            <a:off x="1317587" y="2947070"/>
            <a:ext cx="4439269" cy="2811538"/>
          </a:xfrm>
          <a:prstGeom prst="rect">
            <a:avLst/>
          </a:prstGeom>
          <a:noFill/>
          <a:ln>
            <a:noFill/>
          </a:ln>
        </p:spPr>
      </p:pic>
      <p:sp>
        <p:nvSpPr>
          <p:cNvPr id="415" name="Google Shape;415;p29"/>
          <p:cNvSpPr/>
          <p:nvPr/>
        </p:nvSpPr>
        <p:spPr>
          <a:xfrm>
            <a:off x="1317587" y="2947070"/>
            <a:ext cx="4439269" cy="2811538"/>
          </a:xfrm>
          <a:prstGeom prst="rect">
            <a:avLst/>
          </a:prstGeom>
          <a:noFill/>
          <a:ln cap="flat" cmpd="sng" w="571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0"/>
          <p:cNvSpPr txBox="1"/>
          <p:nvPr/>
        </p:nvSpPr>
        <p:spPr>
          <a:xfrm>
            <a:off x="978794" y="875763"/>
            <a:ext cx="10122795" cy="50783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Sun Pharma – 566.1178 ( Variance 1 )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of Zota   – 169.087 (Variance 2)</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H0: Variance of both Sun Pharma and Zota are same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H1:Variance of Sun Pharma and Zota are different.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 N= 30</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Degree of Freedom = N-1 = 29</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calculated value - Variance 1 / Variance 2 =  3.34</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F table value – 1.08</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Conclusion : Conclusion : Since , F calculated &gt; F tabulated . We reject H0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Variance 2 &lt;Variance 1 , thus Sun Pharma is a riskier stock to invest in and Zota is less risky .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Thus for risk lovers Sun Pharma  would be a great choice and for risk averse Zota would be a great choice.</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
          <p:cNvSpPr txBox="1"/>
          <p:nvPr>
            <p:ph type="title"/>
          </p:nvPr>
        </p:nvSpPr>
        <p:spPr>
          <a:xfrm>
            <a:off x="8624711" y="228478"/>
            <a:ext cx="3080456" cy="1858617"/>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262626"/>
              </a:buClr>
              <a:buSzPts val="3200"/>
              <a:buFont typeface="Garamond"/>
              <a:buNone/>
            </a:pPr>
            <a:r>
              <a:rPr lang="en-US"/>
              <a:t>What is stock market ?</a:t>
            </a:r>
            <a:endParaRPr/>
          </a:p>
        </p:txBody>
      </p:sp>
      <p:sp>
        <p:nvSpPr>
          <p:cNvPr id="199" name="Google Shape;199;p3"/>
          <p:cNvSpPr txBox="1"/>
          <p:nvPr>
            <p:ph idx="1" type="body"/>
          </p:nvPr>
        </p:nvSpPr>
        <p:spPr>
          <a:xfrm>
            <a:off x="8764963" y="2212867"/>
            <a:ext cx="2577548" cy="3771839"/>
          </a:xfrm>
          <a:prstGeom prst="rect">
            <a:avLst/>
          </a:prstGeom>
          <a:noFill/>
          <a:ln>
            <a:noFill/>
          </a:ln>
        </p:spPr>
        <p:txBody>
          <a:bodyPr anchorCtr="0" anchor="t" bIns="45700" lIns="91425" spcFirstLastPara="1" rIns="91425" wrap="square" tIns="45700">
            <a:normAutofit fontScale="32500" lnSpcReduction="20000"/>
          </a:bodyPr>
          <a:lstStyle/>
          <a:p>
            <a:pPr indent="-228625" lvl="0" marL="228600" rtl="0" algn="l">
              <a:lnSpc>
                <a:spcPct val="90000"/>
              </a:lnSpc>
              <a:spcBef>
                <a:spcPts val="0"/>
              </a:spcBef>
              <a:spcAft>
                <a:spcPts val="0"/>
              </a:spcAft>
              <a:buClr>
                <a:schemeClr val="dk1"/>
              </a:buClr>
              <a:buSzPct val="80000"/>
              <a:buChar char="°"/>
            </a:pPr>
            <a:r>
              <a:rPr lang="en-US" sz="5500"/>
              <a:t>Stock of a corporation is all of the shares into which ownership of the corporation is divided.</a:t>
            </a:r>
            <a:endParaRPr/>
          </a:p>
          <a:p>
            <a:pPr indent="-228625" lvl="0" marL="228600" rtl="0" algn="l">
              <a:lnSpc>
                <a:spcPct val="90000"/>
              </a:lnSpc>
              <a:spcBef>
                <a:spcPts val="1000"/>
              </a:spcBef>
              <a:spcAft>
                <a:spcPts val="0"/>
              </a:spcAft>
              <a:buClr>
                <a:schemeClr val="dk1"/>
              </a:buClr>
              <a:buSzPct val="80000"/>
              <a:buChar char="°"/>
            </a:pPr>
            <a:r>
              <a:rPr lang="en-US" sz="5500"/>
              <a:t> In American English, the shares are collectively known as "stock". </a:t>
            </a:r>
            <a:endParaRPr/>
          </a:p>
          <a:p>
            <a:pPr indent="-228625" lvl="0" marL="228600" rtl="0" algn="l">
              <a:lnSpc>
                <a:spcPct val="90000"/>
              </a:lnSpc>
              <a:spcBef>
                <a:spcPts val="1000"/>
              </a:spcBef>
              <a:spcAft>
                <a:spcPts val="0"/>
              </a:spcAft>
              <a:buClr>
                <a:schemeClr val="dk1"/>
              </a:buClr>
              <a:buSzPct val="80000"/>
              <a:buChar char="°"/>
            </a:pPr>
            <a:r>
              <a:rPr lang="en-US" sz="5500"/>
              <a:t>A single share of the stock represents fractional ownership of the corporation in proportion to the total number of shares</a:t>
            </a:r>
            <a:endParaRPr sz="5500"/>
          </a:p>
          <a:p>
            <a:pPr indent="-144424" lvl="0" marL="228600" rtl="0" algn="l">
              <a:lnSpc>
                <a:spcPct val="90000"/>
              </a:lnSpc>
              <a:spcBef>
                <a:spcPts val="1000"/>
              </a:spcBef>
              <a:spcAft>
                <a:spcPts val="0"/>
              </a:spcAft>
              <a:buClr>
                <a:schemeClr val="dk1"/>
              </a:buClr>
              <a:buSzPct val="80000"/>
              <a:buNone/>
            </a:pPr>
            <a:r>
              <a:t/>
            </a:r>
            <a:endParaRPr sz="5100"/>
          </a:p>
          <a:p>
            <a:pPr indent="-198882" lvl="0" marL="228600" rtl="0" algn="l">
              <a:lnSpc>
                <a:spcPct val="90000"/>
              </a:lnSpc>
              <a:spcBef>
                <a:spcPts val="1000"/>
              </a:spcBef>
              <a:spcAft>
                <a:spcPts val="0"/>
              </a:spcAft>
              <a:buClr>
                <a:schemeClr val="dk1"/>
              </a:buClr>
              <a:buSzPct val="79999"/>
              <a:buNone/>
            </a:pPr>
            <a:r>
              <a:t/>
            </a:r>
            <a:endParaRPr/>
          </a:p>
        </p:txBody>
      </p:sp>
      <p:pic>
        <p:nvPicPr>
          <p:cNvPr id="200" name="Google Shape;200;p3"/>
          <p:cNvPicPr preferRelativeResize="0"/>
          <p:nvPr/>
        </p:nvPicPr>
        <p:blipFill rotWithShape="1">
          <a:blip r:embed="rId3">
            <a:alphaModFix/>
          </a:blip>
          <a:srcRect b="0" l="0" r="0" t="0"/>
          <a:stretch/>
        </p:blipFill>
        <p:spPr>
          <a:xfrm>
            <a:off x="849489" y="791694"/>
            <a:ext cx="7032815" cy="5274611"/>
          </a:xfrm>
          <a:prstGeom prst="rect">
            <a:avLst/>
          </a:prstGeom>
          <a:noFill/>
          <a:ln>
            <a:noFill/>
          </a:ln>
        </p:spPr>
      </p:pic>
      <p:sp>
        <p:nvSpPr>
          <p:cNvPr id="201" name="Google Shape;201;p3"/>
          <p:cNvSpPr/>
          <p:nvPr/>
        </p:nvSpPr>
        <p:spPr>
          <a:xfrm>
            <a:off x="849489" y="791694"/>
            <a:ext cx="7032815" cy="5274611"/>
          </a:xfrm>
          <a:prstGeom prst="rect">
            <a:avLst/>
          </a:prstGeom>
          <a:noFill/>
          <a:ln cap="flat" cmpd="sng" w="5715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aramond"/>
              <a:ea typeface="Garamond"/>
              <a:cs typeface="Garamond"/>
              <a:sym typeface="Garamon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1"/>
          <p:cNvSpPr txBox="1"/>
          <p:nvPr/>
        </p:nvSpPr>
        <p:spPr>
          <a:xfrm>
            <a:off x="772733" y="769718"/>
            <a:ext cx="9659686"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400">
                <a:solidFill>
                  <a:schemeClr val="dk1"/>
                </a:solidFill>
                <a:latin typeface="Garamond"/>
                <a:ea typeface="Garamond"/>
                <a:cs typeface="Garamond"/>
                <a:sym typeface="Garamond"/>
              </a:rPr>
              <a:t>SUN PHARMA VS ZOTA    </a:t>
            </a:r>
            <a:endParaRPr/>
          </a:p>
        </p:txBody>
      </p:sp>
      <p:sp>
        <p:nvSpPr>
          <p:cNvPr id="426" name="Google Shape;426;p31"/>
          <p:cNvSpPr txBox="1"/>
          <p:nvPr/>
        </p:nvSpPr>
        <p:spPr>
          <a:xfrm>
            <a:off x="1030310" y="4533363"/>
            <a:ext cx="999453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As shown in the graphs we can see that Sun Pharma  has a beta value of 0.60  i.e. it is 60 % volatile thus riskier but has good returns whereas Zota which has a beta value of 0.40 ( 40% volatile ) is not a safe stock to invest in due to very low returns as seen in the graph.</a:t>
            </a:r>
            <a:endParaRPr/>
          </a:p>
        </p:txBody>
      </p:sp>
      <p:pic>
        <p:nvPicPr>
          <p:cNvPr id="427" name="Google Shape;427;p31"/>
          <p:cNvPicPr preferRelativeResize="0"/>
          <p:nvPr/>
        </p:nvPicPr>
        <p:blipFill rotWithShape="1">
          <a:blip r:embed="rId3">
            <a:alphaModFix/>
          </a:blip>
          <a:srcRect b="0" l="0" r="0" t="0"/>
          <a:stretch/>
        </p:blipFill>
        <p:spPr>
          <a:xfrm>
            <a:off x="924149" y="1841680"/>
            <a:ext cx="4928847" cy="2394422"/>
          </a:xfrm>
          <a:prstGeom prst="rect">
            <a:avLst/>
          </a:prstGeom>
          <a:noFill/>
          <a:ln>
            <a:noFill/>
          </a:ln>
        </p:spPr>
      </p:pic>
      <p:pic>
        <p:nvPicPr>
          <p:cNvPr id="428" name="Google Shape;428;p31"/>
          <p:cNvPicPr preferRelativeResize="0"/>
          <p:nvPr/>
        </p:nvPicPr>
        <p:blipFill rotWithShape="1">
          <a:blip r:embed="rId4">
            <a:alphaModFix/>
          </a:blip>
          <a:srcRect b="0" l="0" r="0" t="0"/>
          <a:stretch/>
        </p:blipFill>
        <p:spPr>
          <a:xfrm>
            <a:off x="6037096" y="1841680"/>
            <a:ext cx="4987751" cy="2394422"/>
          </a:xfrm>
          <a:prstGeom prst="rect">
            <a:avLst/>
          </a:prstGeom>
          <a:noFill/>
          <a:ln>
            <a:noFill/>
          </a:ln>
        </p:spPr>
      </p:pic>
      <p:sp>
        <p:nvSpPr>
          <p:cNvPr id="429" name="Google Shape;429;p31"/>
          <p:cNvSpPr/>
          <p:nvPr/>
        </p:nvSpPr>
        <p:spPr>
          <a:xfrm>
            <a:off x="924149" y="1841680"/>
            <a:ext cx="4928847" cy="239442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430" name="Google Shape;430;p31"/>
          <p:cNvSpPr/>
          <p:nvPr/>
        </p:nvSpPr>
        <p:spPr>
          <a:xfrm>
            <a:off x="6066547" y="1841680"/>
            <a:ext cx="4928847" cy="2394422"/>
          </a:xfrm>
          <a:prstGeom prst="rect">
            <a:avLst/>
          </a:prstGeom>
          <a:noFill/>
          <a:ln cap="flat" cmpd="sng" w="38100">
            <a:solidFill>
              <a:srgbClr val="6B838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2"/>
          <p:cNvSpPr txBox="1"/>
          <p:nvPr>
            <p:ph type="title"/>
          </p:nvPr>
        </p:nvSpPr>
        <p:spPr>
          <a:xfrm>
            <a:off x="839788" y="876692"/>
            <a:ext cx="10512424" cy="763571"/>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accent3"/>
              </a:buClr>
              <a:buSzPts val="3200"/>
              <a:buFont typeface="Garamond"/>
              <a:buNone/>
            </a:pPr>
            <a:r>
              <a:rPr lang="en-US"/>
              <a:t>Important formulae</a:t>
            </a:r>
            <a:endParaRPr/>
          </a:p>
        </p:txBody>
      </p:sp>
      <p:sp>
        <p:nvSpPr>
          <p:cNvPr id="436" name="Google Shape;436;p32"/>
          <p:cNvSpPr txBox="1"/>
          <p:nvPr>
            <p:ph idx="1" type="body"/>
          </p:nvPr>
        </p:nvSpPr>
        <p:spPr>
          <a:xfrm>
            <a:off x="839788" y="1800520"/>
            <a:ext cx="10512424" cy="4068468"/>
          </a:xfrm>
          <a:prstGeom prst="rect">
            <a:avLst/>
          </a:prstGeom>
          <a:blipFill rotWithShape="1">
            <a:blip r:embed="rId3">
              <a:alphaModFix/>
            </a:blip>
            <a:stretch>
              <a:fillRect b="0" l="-289" r="0" t="0"/>
            </a:stretch>
          </a:blip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280"/>
              <a:buNone/>
            </a:pPr>
            <a:r>
              <a:rPr lang="en-US"/>
              <a:t>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3"/>
          <p:cNvSpPr txBox="1"/>
          <p:nvPr>
            <p:ph type="title"/>
          </p:nvPr>
        </p:nvSpPr>
        <p:spPr>
          <a:xfrm>
            <a:off x="1158398" y="1654591"/>
            <a:ext cx="9273490" cy="204164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MATHEMATICAL MODELS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4"/>
          <p:cNvSpPr txBox="1"/>
          <p:nvPr/>
        </p:nvSpPr>
        <p:spPr>
          <a:xfrm>
            <a:off x="812800" y="756356"/>
            <a:ext cx="10126133"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Garamond"/>
                <a:ea typeface="Garamond"/>
                <a:cs typeface="Garamond"/>
                <a:sym typeface="Garamond"/>
              </a:rPr>
              <a:t>BLACK SCHOLES MODEL</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
        <p:nvSpPr>
          <p:cNvPr id="447" name="Google Shape;447;p34"/>
          <p:cNvSpPr txBox="1"/>
          <p:nvPr/>
        </p:nvSpPr>
        <p:spPr>
          <a:xfrm>
            <a:off x="891822" y="1512711"/>
            <a:ext cx="10047111"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What Is the Black Scholes Model?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Black Scholes model, also known as the Black-Scholes-Merton (BSM) model, is a mathematical model for pricing an options contract. It assumes these instruments (such as stocks or futures) will have a lognormal distribution of prices.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b="1" lang="en-US" sz="1800">
                <a:solidFill>
                  <a:schemeClr val="dk1"/>
                </a:solidFill>
                <a:latin typeface="Garamond"/>
                <a:ea typeface="Garamond"/>
                <a:cs typeface="Garamond"/>
                <a:sym typeface="Garamond"/>
              </a:rPr>
              <a:t>The Basics of the Black Scholes Model </a:t>
            </a:r>
            <a:endParaRPr/>
          </a:p>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Garamond"/>
                <a:ea typeface="Garamond"/>
                <a:cs typeface="Garamond"/>
                <a:sym typeface="Garamond"/>
              </a:rPr>
              <a:t>The model assumes the price of heavily traded assets follows a geometric Brownian motion with constant drift and volatility. </a:t>
            </a:r>
            <a:endParaRPr/>
          </a:p>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Garamond"/>
                <a:ea typeface="Garamond"/>
                <a:cs typeface="Garamond"/>
                <a:sym typeface="Garamond"/>
              </a:rPr>
              <a:t>Also called Black-Scholes-Merton, it was the first widely used model for option pricing. It's used to calculate the theoretical value of options using current stock prices, expected dividends, the option's strike price, expected interest rates, time to expiration and expected volatility</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5"/>
          <p:cNvSpPr txBox="1"/>
          <p:nvPr/>
        </p:nvSpPr>
        <p:spPr>
          <a:xfrm>
            <a:off x="835378" y="1431515"/>
            <a:ext cx="9462592" cy="31393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The Black-Scholes model makes certain assumptions:</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option is European and can only be exercised at expiration.</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No dividends are paid out during the life of the option.</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Markets are efficient (i.e., market movements cannot be predicted).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There are no transaction costs in buying the option.</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risk-free rate and volatility of the underlying are known and constant.</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returns on the underlying asset are normally distributed.</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While the original Black-Scholes model didn't consider the effects of dividends paid during the life of the option, the model is frequently adapted to account for dividends by determining the </a:t>
            </a:r>
            <a:r>
              <a:rPr lang="en-US" sz="1800" u="sng">
                <a:solidFill>
                  <a:schemeClr val="dk1"/>
                </a:solidFill>
                <a:latin typeface="Garamond"/>
                <a:ea typeface="Garamond"/>
                <a:cs typeface="Garamond"/>
                <a:sym typeface="Garamond"/>
                <a:hlinkClick r:id="rId3">
                  <a:extLst>
                    <a:ext uri="{A12FA001-AC4F-418D-AE19-62706E023703}">
                      <ahyp:hlinkClr val="tx"/>
                    </a:ext>
                  </a:extLst>
                </a:hlinkClick>
              </a:rPr>
              <a:t>ex-dividend</a:t>
            </a:r>
            <a:r>
              <a:rPr lang="en-US" sz="1800">
                <a:solidFill>
                  <a:schemeClr val="dk1"/>
                </a:solidFill>
                <a:latin typeface="Garamond"/>
                <a:ea typeface="Garamond"/>
                <a:cs typeface="Garamond"/>
                <a:sym typeface="Garamond"/>
              </a:rPr>
              <a:t> date value of the underlying stock.</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
        <p:nvSpPr>
          <p:cNvPr id="453" name="Google Shape;453;p35"/>
          <p:cNvSpPr txBox="1"/>
          <p:nvPr/>
        </p:nvSpPr>
        <p:spPr>
          <a:xfrm>
            <a:off x="835378" y="873647"/>
            <a:ext cx="798124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ASSUMPTIONS: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6"/>
          <p:cNvSpPr txBox="1"/>
          <p:nvPr/>
        </p:nvSpPr>
        <p:spPr>
          <a:xfrm>
            <a:off x="903111" y="857956"/>
            <a:ext cx="10148711" cy="14773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The Black Scholes Formula</a:t>
            </a:r>
            <a:endParaRPr/>
          </a:p>
          <a:p>
            <a:pPr indent="0" lvl="0" marL="0" marR="0" rtl="0" algn="l">
              <a:spcBef>
                <a:spcPts val="0"/>
              </a:spcBef>
              <a:spcAft>
                <a:spcPts val="0"/>
              </a:spcAft>
              <a:buNone/>
            </a:pPr>
            <a:r>
              <a:rPr b="1" lang="en-US" sz="1800">
                <a:solidFill>
                  <a:schemeClr val="dk1"/>
                </a:solidFill>
                <a:latin typeface="Garamond"/>
                <a:ea typeface="Garamond"/>
                <a:cs typeface="Garamond"/>
                <a:sym typeface="Garamond"/>
              </a:rPr>
              <a:t> </a:t>
            </a:r>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mathematics involved in the formula are complicated and can be intimidating. Fortunately, you don't need to know or even understand the math to use Black-Scholes modelling in your own strategies. </a:t>
            </a:r>
            <a:br>
              <a:rPr lang="en-US" sz="1800">
                <a:solidFill>
                  <a:schemeClr val="dk1"/>
                </a:solidFill>
                <a:latin typeface="Garamond"/>
                <a:ea typeface="Garamond"/>
                <a:cs typeface="Garamond"/>
                <a:sym typeface="Garamond"/>
              </a:rPr>
            </a:br>
            <a:endParaRPr sz="1800">
              <a:solidFill>
                <a:schemeClr val="dk1"/>
              </a:solidFill>
              <a:latin typeface="Garamond"/>
              <a:ea typeface="Garamond"/>
              <a:cs typeface="Garamond"/>
              <a:sym typeface="Garamond"/>
            </a:endParaRPr>
          </a:p>
        </p:txBody>
      </p:sp>
      <p:pic>
        <p:nvPicPr>
          <p:cNvPr id="459" name="Google Shape;459;p36"/>
          <p:cNvPicPr preferRelativeResize="0"/>
          <p:nvPr/>
        </p:nvPicPr>
        <p:blipFill rotWithShape="1">
          <a:blip r:embed="rId3">
            <a:alphaModFix/>
          </a:blip>
          <a:srcRect b="0" l="0" r="0" t="0"/>
          <a:stretch/>
        </p:blipFill>
        <p:spPr>
          <a:xfrm>
            <a:off x="4433357" y="2665429"/>
            <a:ext cx="3088217" cy="3081978"/>
          </a:xfrm>
          <a:prstGeom prst="rect">
            <a:avLst/>
          </a:prstGeom>
          <a:noFill/>
          <a:ln cap="flat" cmpd="sng" w="38100">
            <a:solidFill>
              <a:srgbClr val="8B7B57"/>
            </a:solidFill>
            <a:prstDash val="solid"/>
            <a:round/>
            <a:headEnd len="sm" w="sm" type="none"/>
            <a:tailEnd len="sm" w="sm" type="none"/>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7"/>
          <p:cNvSpPr txBox="1"/>
          <p:nvPr>
            <p:ph type="title"/>
          </p:nvPr>
        </p:nvSpPr>
        <p:spPr>
          <a:xfrm>
            <a:off x="1158398" y="1654591"/>
            <a:ext cx="9273490" cy="204164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PREDICTIVE MODELS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8"/>
          <p:cNvSpPr txBox="1"/>
          <p:nvPr>
            <p:ph type="title"/>
          </p:nvPr>
        </p:nvSpPr>
        <p:spPr>
          <a:xfrm>
            <a:off x="839788" y="886120"/>
            <a:ext cx="10512424" cy="75414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accent3"/>
              </a:buClr>
              <a:buSzPts val="3200"/>
              <a:buFont typeface="Garamond"/>
              <a:buNone/>
            </a:pPr>
            <a:r>
              <a:rPr lang="en-US"/>
              <a:t>Prediction of Stock Market using Market Sentiment</a:t>
            </a:r>
            <a:endParaRPr/>
          </a:p>
        </p:txBody>
      </p:sp>
      <p:sp>
        <p:nvSpPr>
          <p:cNvPr id="470" name="Google Shape;470;p38"/>
          <p:cNvSpPr txBox="1"/>
          <p:nvPr>
            <p:ph idx="1" type="body"/>
          </p:nvPr>
        </p:nvSpPr>
        <p:spPr>
          <a:xfrm>
            <a:off x="839788" y="1800520"/>
            <a:ext cx="10512424" cy="4068468"/>
          </a:xfrm>
          <a:prstGeom prst="rect">
            <a:avLst/>
          </a:prstGeom>
          <a:noFill/>
          <a:ln>
            <a:noFill/>
          </a:ln>
        </p:spPr>
        <p:txBody>
          <a:bodyPr anchorCtr="0" anchor="t"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440"/>
              <a:buFont typeface="Arial"/>
              <a:buChar char="•"/>
            </a:pPr>
            <a:r>
              <a:rPr lang="en-US" sz="1800"/>
              <a:t>Market sentiment refers to the overall attitude of investors toward a particular security or financial market. It is the feeling or tone of a market, or its crowd psychology, as revealed through the activity and price movement of the securities traded in that market. In broad terms, rising prices indicate bullish market sentiment, while falling prices indicate bearish market sentiment.</a:t>
            </a:r>
            <a:endParaRPr/>
          </a:p>
          <a:p>
            <a:pPr indent="-285750" lvl="0" marL="285750" rtl="0" algn="l">
              <a:lnSpc>
                <a:spcPct val="90000"/>
              </a:lnSpc>
              <a:spcBef>
                <a:spcPts val="1000"/>
              </a:spcBef>
              <a:spcAft>
                <a:spcPts val="0"/>
              </a:spcAft>
              <a:buClr>
                <a:schemeClr val="dk1"/>
              </a:buClr>
              <a:buSzPts val="1440"/>
              <a:buFont typeface="Arial"/>
              <a:buChar char="•"/>
            </a:pPr>
            <a:r>
              <a:rPr lang="en-US" sz="1800"/>
              <a:t>Technical indicators can help investors measure market sentiment.</a:t>
            </a:r>
            <a:endParaRPr/>
          </a:p>
          <a:p>
            <a:pPr indent="-285750" lvl="0" marL="285750" rtl="0" algn="l">
              <a:lnSpc>
                <a:spcPct val="90000"/>
              </a:lnSpc>
              <a:spcBef>
                <a:spcPts val="1000"/>
              </a:spcBef>
              <a:spcAft>
                <a:spcPts val="0"/>
              </a:spcAft>
              <a:buClr>
                <a:schemeClr val="dk1"/>
              </a:buClr>
              <a:buSzPts val="1440"/>
              <a:buFont typeface="Arial"/>
              <a:buChar char="•"/>
            </a:pPr>
            <a:r>
              <a:rPr lang="en-US" sz="1800"/>
              <a:t>Understanding Market Sentiment</a:t>
            </a:r>
            <a:endParaRPr/>
          </a:p>
          <a:p>
            <a:pPr indent="-285750" lvl="1" marL="742950" rtl="0" algn="l">
              <a:lnSpc>
                <a:spcPct val="90000"/>
              </a:lnSpc>
              <a:spcBef>
                <a:spcPts val="500"/>
              </a:spcBef>
              <a:spcAft>
                <a:spcPts val="0"/>
              </a:spcAft>
              <a:buClr>
                <a:schemeClr val="dk1"/>
              </a:buClr>
              <a:buSzPts val="1800"/>
              <a:buFont typeface="Arial"/>
              <a:buChar char="•"/>
            </a:pPr>
            <a:r>
              <a:rPr lang="en-US" sz="1800"/>
              <a:t>Market sentiment, also called "investor sentiment," is not always based on fundamentals. Day traders and technical analysts rely on market sentiment, as it influences the technical indicators they utilize to measure and profit from short-term price movements often caused by investor attitudes toward a security</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9"/>
          <p:cNvSpPr txBox="1"/>
          <p:nvPr>
            <p:ph idx="1" type="body"/>
          </p:nvPr>
        </p:nvSpPr>
        <p:spPr>
          <a:xfrm>
            <a:off x="839788" y="1197204"/>
            <a:ext cx="10512424" cy="4671784"/>
          </a:xfrm>
          <a:prstGeom prst="rect">
            <a:avLst/>
          </a:prstGeom>
          <a:noFill/>
          <a:ln>
            <a:noFill/>
          </a:ln>
        </p:spPr>
        <p:txBody>
          <a:bodyPr anchorCtr="0" anchor="t"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440"/>
              <a:buFont typeface="Arial"/>
              <a:buChar char="•"/>
            </a:pPr>
            <a:r>
              <a:rPr lang="en-US" sz="1800"/>
              <a:t>The VIX﻿: The VIX, also known as the fear index, is driven by option prices. A rising VIX means an increased need for insurance in the market. If traders feel the need to protect against risk, it's a sign of increasing volatility. </a:t>
            </a:r>
            <a:endParaRPr/>
          </a:p>
          <a:p>
            <a:pPr indent="-285750" lvl="0" marL="285750" rtl="0" algn="l">
              <a:lnSpc>
                <a:spcPct val="90000"/>
              </a:lnSpc>
              <a:spcBef>
                <a:spcPts val="1000"/>
              </a:spcBef>
              <a:spcAft>
                <a:spcPts val="0"/>
              </a:spcAft>
              <a:buClr>
                <a:schemeClr val="dk1"/>
              </a:buClr>
              <a:buSzPts val="1440"/>
              <a:buFont typeface="Arial"/>
              <a:buChar char="•"/>
            </a:pPr>
            <a:r>
              <a:rPr lang="en-US" sz="1800"/>
              <a:t>The High-Low Index: The high-low index compares the number of stocks making 52-week highs to the number of stocks making 52-week lows. </a:t>
            </a:r>
            <a:endParaRPr/>
          </a:p>
          <a:p>
            <a:pPr indent="-285750" lvl="0" marL="285750" rtl="0" algn="l">
              <a:lnSpc>
                <a:spcPct val="90000"/>
              </a:lnSpc>
              <a:spcBef>
                <a:spcPts val="1000"/>
              </a:spcBef>
              <a:spcAft>
                <a:spcPts val="0"/>
              </a:spcAft>
              <a:buClr>
                <a:schemeClr val="dk1"/>
              </a:buClr>
              <a:buSzPts val="1440"/>
              <a:buFont typeface="Arial"/>
              <a:buChar char="•"/>
            </a:pPr>
            <a:r>
              <a:rPr lang="en-US" sz="1800"/>
              <a:t>Bullish Percent Index: The bullish percent index (BPI) measures the number of stocks with bullish patterns based on point and figure charts. </a:t>
            </a:r>
            <a:endParaRPr/>
          </a:p>
          <a:p>
            <a:pPr indent="-285750" lvl="0" marL="285750" rtl="0" algn="l">
              <a:lnSpc>
                <a:spcPct val="90000"/>
              </a:lnSpc>
              <a:spcBef>
                <a:spcPts val="1000"/>
              </a:spcBef>
              <a:spcAft>
                <a:spcPts val="0"/>
              </a:spcAft>
              <a:buClr>
                <a:schemeClr val="dk1"/>
              </a:buClr>
              <a:buSzPts val="1440"/>
              <a:buFont typeface="Arial"/>
              <a:buChar char="•"/>
            </a:pPr>
            <a:r>
              <a:rPr lang="en-US" sz="1800"/>
              <a:t>Moving Averages: Investors typically use the 50-day simple moving average (SMA) and 200-day SMA when determining a market’s sentiment.</a:t>
            </a:r>
            <a:endParaRPr/>
          </a:p>
          <a:p>
            <a:pPr indent="-285750" lvl="0" marL="285750" rtl="0" algn="l">
              <a:lnSpc>
                <a:spcPct val="90000"/>
              </a:lnSpc>
              <a:spcBef>
                <a:spcPts val="1000"/>
              </a:spcBef>
              <a:spcAft>
                <a:spcPts val="0"/>
              </a:spcAft>
              <a:buClr>
                <a:schemeClr val="dk1"/>
              </a:buClr>
              <a:buSzPts val="1440"/>
              <a:buFont typeface="Arial"/>
              <a:buChar char="•"/>
            </a:pPr>
            <a:r>
              <a:rPr lang="en-US" sz="1800"/>
              <a:t>Stock Market Prediction: The efficient-market hypothesis suggests that stock prices reflect all currently available information and any price changes that are not based on newly revealed information thus are inherently unpredictable</a:t>
            </a:r>
            <a:endParaRPr sz="1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0"/>
          <p:cNvSpPr txBox="1"/>
          <p:nvPr>
            <p:ph type="title"/>
          </p:nvPr>
        </p:nvSpPr>
        <p:spPr>
          <a:xfrm>
            <a:off x="839788" y="735290"/>
            <a:ext cx="10512424" cy="763571"/>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accent3"/>
              </a:buClr>
              <a:buSzPts val="3200"/>
              <a:buFont typeface="Garamond"/>
              <a:buNone/>
            </a:pPr>
            <a:r>
              <a:rPr lang="en-US" sz="3200"/>
              <a:t>Random walk and efficient market hypotheses</a:t>
            </a:r>
            <a:endParaRPr/>
          </a:p>
        </p:txBody>
      </p:sp>
      <p:sp>
        <p:nvSpPr>
          <p:cNvPr id="481" name="Google Shape;481;p40"/>
          <p:cNvSpPr txBox="1"/>
          <p:nvPr>
            <p:ph idx="1" type="body"/>
          </p:nvPr>
        </p:nvSpPr>
        <p:spPr>
          <a:xfrm>
            <a:off x="839788" y="1800520"/>
            <a:ext cx="10512424" cy="4068468"/>
          </a:xfrm>
          <a:prstGeom prst="rect">
            <a:avLst/>
          </a:prstGeom>
          <a:noFill/>
          <a:ln>
            <a:noFill/>
          </a:ln>
        </p:spPr>
        <p:txBody>
          <a:bodyPr anchorCtr="0" anchor="t" bIns="45700" lIns="91425" spcFirstLastPara="1" rIns="91425" wrap="square" tIns="45700">
            <a:normAutofit/>
          </a:bodyPr>
          <a:lstStyle/>
          <a:p>
            <a:pPr indent="-285750" lvl="0" marL="285750" rtl="0" algn="l">
              <a:lnSpc>
                <a:spcPct val="90000"/>
              </a:lnSpc>
              <a:spcBef>
                <a:spcPts val="0"/>
              </a:spcBef>
              <a:spcAft>
                <a:spcPts val="0"/>
              </a:spcAft>
              <a:buClr>
                <a:schemeClr val="dk1"/>
              </a:buClr>
              <a:buSzPts val="1440"/>
              <a:buFont typeface="Arial"/>
              <a:buChar char="•"/>
            </a:pPr>
            <a:r>
              <a:rPr lang="en-US" sz="1800"/>
              <a:t>The efficient market hypothesis posits that stock prices are a function of information and rational expectations, and that newly revealed information about a company's prospects is almost immediately reflected in the current stock price. This would imply that all publicly known information about a company, which obviously includes its price history, would already be reflected in the current price of the stock. </a:t>
            </a:r>
            <a:endParaRPr/>
          </a:p>
          <a:p>
            <a:pPr indent="-285750" lvl="0" marL="285750" rtl="0" algn="l">
              <a:lnSpc>
                <a:spcPct val="90000"/>
              </a:lnSpc>
              <a:spcBef>
                <a:spcPts val="1000"/>
              </a:spcBef>
              <a:spcAft>
                <a:spcPts val="0"/>
              </a:spcAft>
              <a:buClr>
                <a:schemeClr val="dk1"/>
              </a:buClr>
              <a:buSzPts val="1440"/>
              <a:buFont typeface="Arial"/>
              <a:buChar char="•"/>
            </a:pPr>
            <a:r>
              <a:rPr lang="en-US" sz="1800"/>
              <a:t>Accordingly, changes in the stock price reflect release of new information, changes in the market generally, or random movements around the value that reflects the existing information set. Burton Malkiel, in his influential 1973 work A Random Walk Down Wall Street, claimed that stock prices could therefore not be accurately predicted by looking at price history. </a:t>
            </a:r>
            <a:endParaRPr/>
          </a:p>
          <a:p>
            <a:pPr indent="-285750" lvl="0" marL="285750" rtl="0" algn="l">
              <a:lnSpc>
                <a:spcPct val="90000"/>
              </a:lnSpc>
              <a:spcBef>
                <a:spcPts val="1000"/>
              </a:spcBef>
              <a:spcAft>
                <a:spcPts val="0"/>
              </a:spcAft>
              <a:buClr>
                <a:schemeClr val="dk1"/>
              </a:buClr>
              <a:buSzPts val="1440"/>
              <a:buFont typeface="Arial"/>
              <a:buChar char="•"/>
            </a:pPr>
            <a:r>
              <a:rPr lang="en-US" sz="1800"/>
              <a:t>As a result, Malkiel argued, stock prices are best described by a statistical process called a "random walk" meaning each day's deviations from the central value are random and unpredictable. This led Malkiel to conclude that paying financial services persons to predict the market hurt, rather than helped, net portfolio return. </a:t>
            </a:r>
            <a:endParaRPr/>
          </a:p>
          <a:p>
            <a:pPr indent="-285750" lvl="0" marL="285750" rtl="0" algn="l">
              <a:lnSpc>
                <a:spcPct val="90000"/>
              </a:lnSpc>
              <a:spcBef>
                <a:spcPts val="1000"/>
              </a:spcBef>
              <a:spcAft>
                <a:spcPts val="0"/>
              </a:spcAft>
              <a:buClr>
                <a:schemeClr val="dk1"/>
              </a:buClr>
              <a:buSzPts val="1440"/>
              <a:buFont typeface="Arial"/>
              <a:buChar char="•"/>
            </a:pPr>
            <a:r>
              <a:rPr lang="en-US" sz="1800"/>
              <a:t>Several empirical tests support the notion that the theory applies generally, as most portfolios managed by professional stock predictors do not outperform the market average return after accounting for the managers' fees.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
          <p:cNvSpPr txBox="1"/>
          <p:nvPr>
            <p:ph idx="1" type="body"/>
          </p:nvPr>
        </p:nvSpPr>
        <p:spPr>
          <a:xfrm>
            <a:off x="3600000" y="2245646"/>
            <a:ext cx="7847497" cy="236670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320"/>
              <a:buNone/>
            </a:pPr>
            <a:r>
              <a:rPr lang="en-US" sz="5400"/>
              <a:t>Definitions-</a:t>
            </a:r>
            <a:endParaRPr/>
          </a:p>
        </p:txBody>
      </p:sp>
      <p:sp>
        <p:nvSpPr>
          <p:cNvPr id="208" name="Google Shape;208;p4"/>
          <p:cNvSpPr/>
          <p:nvPr>
            <p:ph idx="2" type="pic"/>
          </p:nvPr>
        </p:nvSpPr>
        <p:spPr>
          <a:xfrm>
            <a:off x="1080000" y="2304000"/>
            <a:ext cx="2520000" cy="3454357"/>
          </a:xfrm>
          <a:prstGeom prst="rect">
            <a:avLst/>
          </a:prstGeom>
          <a:noFill/>
          <a:ln>
            <a:noFill/>
          </a:ln>
        </p:spPr>
      </p:sp>
      <p:pic>
        <p:nvPicPr>
          <p:cNvPr id="209" name="Google Shape;209;p4"/>
          <p:cNvPicPr preferRelativeResize="0"/>
          <p:nvPr/>
        </p:nvPicPr>
        <p:blipFill rotWithShape="1">
          <a:blip r:embed="rId3">
            <a:alphaModFix/>
          </a:blip>
          <a:srcRect b="0" l="0" r="0" t="0"/>
          <a:stretch/>
        </p:blipFill>
        <p:spPr>
          <a:xfrm>
            <a:off x="965915" y="2245646"/>
            <a:ext cx="2756079" cy="357106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1"/>
          <p:cNvSpPr txBox="1"/>
          <p:nvPr>
            <p:ph idx="1" type="body"/>
          </p:nvPr>
        </p:nvSpPr>
        <p:spPr>
          <a:xfrm>
            <a:off x="3599999" y="2245646"/>
            <a:ext cx="7847497" cy="236670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None/>
            </a:pPr>
            <a:r>
              <a:rPr lang="en-US" sz="6000"/>
              <a:t>CASE STUDIES</a:t>
            </a:r>
            <a:endParaRPr/>
          </a:p>
        </p:txBody>
      </p:sp>
      <p:pic>
        <p:nvPicPr>
          <p:cNvPr id="488" name="Google Shape;488;p41"/>
          <p:cNvPicPr preferRelativeResize="0"/>
          <p:nvPr/>
        </p:nvPicPr>
        <p:blipFill rotWithShape="1">
          <a:blip r:embed="rId3">
            <a:alphaModFix/>
          </a:blip>
          <a:srcRect b="0" l="0" r="0" t="0"/>
          <a:stretch/>
        </p:blipFill>
        <p:spPr>
          <a:xfrm>
            <a:off x="1079999" y="1738489"/>
            <a:ext cx="2520000" cy="403013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2"/>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ICICI BANK </a:t>
            </a:r>
            <a:endParaRPr/>
          </a:p>
        </p:txBody>
      </p:sp>
      <p:sp>
        <p:nvSpPr>
          <p:cNvPr id="494" name="Google Shape;494;p42"/>
          <p:cNvSpPr txBox="1"/>
          <p:nvPr/>
        </p:nvSpPr>
        <p:spPr>
          <a:xfrm>
            <a:off x="801511" y="1840088"/>
            <a:ext cx="10622845" cy="34163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“Investors happy after Chanda Kochhar quits”</a:t>
            </a:r>
            <a:endParaRPr/>
          </a:p>
          <a:p>
            <a:pPr indent="0" lvl="0" marL="0" marR="0" rtl="0" algn="l">
              <a:spcBef>
                <a:spcPts val="0"/>
              </a:spcBef>
              <a:spcAft>
                <a:spcPts val="0"/>
              </a:spcAft>
              <a:buNone/>
            </a:pPr>
            <a:r>
              <a:rPr b="1" lang="en-US" sz="1800">
                <a:solidFill>
                  <a:schemeClr val="dk1"/>
                </a:solidFill>
                <a:latin typeface="Garamond"/>
                <a:ea typeface="Garamond"/>
                <a:cs typeface="Garamond"/>
                <a:sym typeface="Garamond"/>
              </a:rPr>
              <a:t> ICICI Bank shares jump by 6% Chanda Kochhar has quit ICICI Bank after controversy; Lender revealed it has accepted her request to seek early retirement.</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The performance of ICICI Bank was quite interesting as investors joy knew no bounds and this was reflected in the share price of the lender. This came after its MD &amp; CEO Chanda Kochhar resigned  from her leadership position. ICICI Bank jumped by nearly 6% with an intraday high of Rs. 320.90 per piece. The shocking part of it all is the fact that on this day, Sensex plunged as much as 800 points! At around 1500 hours, the bank was trading at Rs. 313.50 per piece up by 3.26% on BSE. </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ICICI Bank revealed it has accepted the request of Chanda Kochhar to seek early retirement from the Bank and that too as early as possible. Kochhar will also relinquish office from the Board of Directors of the Bank's subsidiaries.</a:t>
            </a:r>
            <a:endParaRPr sz="1800">
              <a:solidFill>
                <a:schemeClr val="dk1"/>
              </a:solidFill>
              <a:latin typeface="Garamond"/>
              <a:ea typeface="Garamond"/>
              <a:cs typeface="Garamond"/>
              <a:sym typeface="Garamon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43"/>
          <p:cNvSpPr txBox="1"/>
          <p:nvPr>
            <p:ph type="title"/>
          </p:nvPr>
        </p:nvSpPr>
        <p:spPr>
          <a:xfrm>
            <a:off x="4104860" y="360001"/>
            <a:ext cx="4015409" cy="91564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5400"/>
              <a:buFont typeface="Garamond"/>
              <a:buNone/>
            </a:pPr>
            <a:r>
              <a:rPr lang="en-US" sz="5400"/>
              <a:t>NESTLE</a:t>
            </a:r>
            <a:r>
              <a:rPr lang="en-US"/>
              <a:t> </a:t>
            </a:r>
            <a:endParaRPr/>
          </a:p>
        </p:txBody>
      </p:sp>
      <p:sp>
        <p:nvSpPr>
          <p:cNvPr id="500" name="Google Shape;500;p43"/>
          <p:cNvSpPr txBox="1"/>
          <p:nvPr/>
        </p:nvSpPr>
        <p:spPr>
          <a:xfrm>
            <a:off x="863231" y="2002488"/>
            <a:ext cx="10498666" cy="433965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Garamond"/>
                <a:ea typeface="Garamond"/>
                <a:cs typeface="Garamond"/>
                <a:sym typeface="Garamond"/>
              </a:rPr>
              <a:t>“</a:t>
            </a:r>
            <a:r>
              <a:rPr b="1" lang="en-US" sz="1700">
                <a:solidFill>
                  <a:schemeClr val="dk1"/>
                </a:solidFill>
                <a:latin typeface="Garamond"/>
                <a:ea typeface="Garamond"/>
                <a:cs typeface="Garamond"/>
                <a:sym typeface="Garamond"/>
              </a:rPr>
              <a:t>Nestlé India’s stock performance shows the Maggi crisis is far behind”</a:t>
            </a:r>
            <a:endParaRPr/>
          </a:p>
          <a:p>
            <a:pPr indent="-285750" lvl="0" marL="285750" marR="0" rtl="0" algn="l">
              <a:spcBef>
                <a:spcPts val="0"/>
              </a:spcBef>
              <a:spcAft>
                <a:spcPts val="0"/>
              </a:spcAft>
              <a:buClr>
                <a:schemeClr val="dk1"/>
              </a:buClr>
              <a:buSzPts val="1700"/>
              <a:buFont typeface="Noto Sans Symbols"/>
              <a:buChar char="▪"/>
            </a:pPr>
            <a:r>
              <a:rPr lang="en-US" sz="1700">
                <a:solidFill>
                  <a:schemeClr val="dk1"/>
                </a:solidFill>
                <a:latin typeface="Garamond"/>
                <a:ea typeface="Garamond"/>
                <a:cs typeface="Garamond"/>
                <a:sym typeface="Garamond"/>
              </a:rPr>
              <a:t>The Maggi ban had resulted in a 17% year-on-year drop in the annual revenues in 2015 to  ₹8,175 crore.</a:t>
            </a:r>
            <a:endParaRPr/>
          </a:p>
          <a:p>
            <a:pPr indent="-285750" lvl="0" marL="285750" marR="0" rtl="0" algn="l">
              <a:spcBef>
                <a:spcPts val="0"/>
              </a:spcBef>
              <a:spcAft>
                <a:spcPts val="0"/>
              </a:spcAft>
              <a:buClr>
                <a:schemeClr val="dk1"/>
              </a:buClr>
              <a:buSzPts val="1700"/>
              <a:buFont typeface="Noto Sans Symbols"/>
              <a:buChar char="▪"/>
            </a:pPr>
            <a:r>
              <a:rPr lang="en-US" sz="1700">
                <a:solidFill>
                  <a:schemeClr val="dk1"/>
                </a:solidFill>
                <a:latin typeface="Garamond"/>
                <a:ea typeface="Garamond"/>
                <a:cs typeface="Garamond"/>
                <a:sym typeface="Garamond"/>
              </a:rPr>
              <a:t>To be sure, Nestlé India fared relatively well in the recently concluded June quarter clocking 11% year-on-year growth.</a:t>
            </a:r>
            <a:endParaRPr/>
          </a:p>
          <a:p>
            <a:pPr indent="-285750" lvl="0" marL="285750" marR="0" rtl="0" algn="l">
              <a:spcBef>
                <a:spcPts val="0"/>
              </a:spcBef>
              <a:spcAft>
                <a:spcPts val="0"/>
              </a:spcAft>
              <a:buClr>
                <a:schemeClr val="dk1"/>
              </a:buClr>
              <a:buSzPts val="1700"/>
              <a:buFont typeface="Noto Sans Symbols"/>
              <a:buChar char="▪"/>
            </a:pPr>
            <a:r>
              <a:rPr lang="en-US" sz="1700">
                <a:solidFill>
                  <a:schemeClr val="dk1"/>
                </a:solidFill>
                <a:latin typeface="Garamond"/>
                <a:ea typeface="Garamond"/>
                <a:cs typeface="Garamond"/>
                <a:sym typeface="Garamond"/>
              </a:rPr>
              <a:t>The Chinese use two brush strokes to write the word ‘crises. One brush stroke stands for danger; the other for opportunity. In a crisis, be aware of the danger—but recognize the opportunity," John F. Kennedy had said.</a:t>
            </a:r>
            <a:endParaRPr/>
          </a:p>
          <a:p>
            <a:pPr indent="-285750" lvl="0" marL="285750" marR="0" rtl="0" algn="l">
              <a:spcBef>
                <a:spcPts val="0"/>
              </a:spcBef>
              <a:spcAft>
                <a:spcPts val="0"/>
              </a:spcAft>
              <a:buClr>
                <a:schemeClr val="dk1"/>
              </a:buClr>
              <a:buSzPts val="1700"/>
              <a:buFont typeface="Noto Sans Symbols"/>
              <a:buChar char="▪"/>
            </a:pPr>
            <a:r>
              <a:rPr lang="en-US" sz="1700" u="sng">
                <a:solidFill>
                  <a:schemeClr val="dk1"/>
                </a:solidFill>
                <a:latin typeface="Garamond"/>
                <a:ea typeface="Garamond"/>
                <a:cs typeface="Garamond"/>
                <a:sym typeface="Garamond"/>
                <a:hlinkClick r:id="rId3">
                  <a:extLst>
                    <a:ext uri="{A12FA001-AC4F-418D-AE19-62706E023703}">
                      <ahyp:hlinkClr val="tx"/>
                    </a:ext>
                  </a:extLst>
                </a:hlinkClick>
              </a:rPr>
              <a:t>Nestlé India Ltd</a:t>
            </a:r>
            <a:r>
              <a:rPr lang="en-US" sz="1700">
                <a:solidFill>
                  <a:schemeClr val="dk1"/>
                </a:solidFill>
                <a:latin typeface="Garamond"/>
                <a:ea typeface="Garamond"/>
                <a:cs typeface="Garamond"/>
                <a:sym typeface="Garamond"/>
              </a:rPr>
              <a:t> appears to have taken inspiration from that rather earnestly in recent years.</a:t>
            </a:r>
            <a:endParaRPr/>
          </a:p>
          <a:p>
            <a:pPr indent="-285750" lvl="0" marL="285750" marR="0" rtl="0" algn="l">
              <a:spcBef>
                <a:spcPts val="0"/>
              </a:spcBef>
              <a:spcAft>
                <a:spcPts val="0"/>
              </a:spcAft>
              <a:buClr>
                <a:schemeClr val="dk1"/>
              </a:buClr>
              <a:buSzPts val="1700"/>
              <a:buFont typeface="Noto Sans Symbols"/>
              <a:buChar char="▪"/>
            </a:pPr>
            <a:r>
              <a:rPr lang="en-US" sz="1700">
                <a:solidFill>
                  <a:schemeClr val="dk1"/>
                </a:solidFill>
                <a:latin typeface="Garamond"/>
                <a:ea typeface="Garamond"/>
                <a:cs typeface="Garamond"/>
                <a:sym typeface="Garamond"/>
              </a:rPr>
              <a:t> After all, its shares have doubled since the </a:t>
            </a:r>
            <a:r>
              <a:rPr lang="en-US" sz="1700" u="sng">
                <a:solidFill>
                  <a:schemeClr val="dk1"/>
                </a:solidFill>
                <a:latin typeface="Garamond"/>
                <a:ea typeface="Garamond"/>
                <a:cs typeface="Garamond"/>
                <a:sym typeface="Garamond"/>
                <a:hlinkClick r:id="rId4">
                  <a:extLst>
                    <a:ext uri="{A12FA001-AC4F-418D-AE19-62706E023703}">
                      <ahyp:hlinkClr val="tx"/>
                    </a:ext>
                  </a:extLst>
                </a:hlinkClick>
              </a:rPr>
              <a:t>Maggi noodles ban in 2015,</a:t>
            </a:r>
            <a:r>
              <a:rPr lang="en-US" sz="1700">
                <a:solidFill>
                  <a:schemeClr val="dk1"/>
                </a:solidFill>
                <a:latin typeface="Garamond"/>
                <a:ea typeface="Garamond"/>
                <a:cs typeface="Garamond"/>
                <a:sym typeface="Garamond"/>
              </a:rPr>
              <a:t> suggesting the company navigated the crisis well</a:t>
            </a:r>
            <a:endParaRPr/>
          </a:p>
          <a:p>
            <a:pPr indent="-285750" lvl="0" marL="285750" marR="0" rtl="0" algn="l">
              <a:spcBef>
                <a:spcPts val="0"/>
              </a:spcBef>
              <a:spcAft>
                <a:spcPts val="0"/>
              </a:spcAft>
              <a:buClr>
                <a:schemeClr val="dk1"/>
              </a:buClr>
              <a:buSzPts val="1700"/>
              <a:buFont typeface="Noto Sans Symbols"/>
              <a:buChar char="▪"/>
            </a:pPr>
            <a:r>
              <a:rPr lang="en-US" sz="1700">
                <a:solidFill>
                  <a:schemeClr val="dk1"/>
                </a:solidFill>
                <a:latin typeface="Garamond"/>
                <a:ea typeface="Garamond"/>
                <a:cs typeface="Garamond"/>
                <a:sym typeface="Garamond"/>
              </a:rPr>
              <a:t>.In fact, after the ban on Maggi noodles sales in June 2015, the company’s stock had settled at  ₹5,828 by the end of December 2015. Since then, the stock has risen at a compound annual growth rate ( CAGR) of as much as 24%.</a:t>
            </a:r>
            <a:endParaRPr/>
          </a:p>
          <a:p>
            <a:pPr indent="-285750" lvl="0" marL="285750" marR="0" rtl="0" algn="l">
              <a:spcBef>
                <a:spcPts val="0"/>
              </a:spcBef>
              <a:spcAft>
                <a:spcPts val="0"/>
              </a:spcAft>
              <a:buClr>
                <a:schemeClr val="dk1"/>
              </a:buClr>
              <a:buSzPts val="1700"/>
              <a:buFont typeface="Noto Sans Symbols"/>
              <a:buChar char="▪"/>
            </a:pPr>
            <a:r>
              <a:rPr lang="en-US" sz="1700" u="sng">
                <a:solidFill>
                  <a:schemeClr val="dk1"/>
                </a:solidFill>
                <a:latin typeface="Garamond"/>
                <a:ea typeface="Garamond"/>
                <a:cs typeface="Garamond"/>
                <a:sym typeface="Garamond"/>
                <a:hlinkClick r:id="rId5">
                  <a:extLst>
                    <a:ext uri="{A12FA001-AC4F-418D-AE19-62706E023703}">
                      <ahyp:hlinkClr val="tx"/>
                    </a:ext>
                  </a:extLst>
                </a:hlinkClick>
              </a:rPr>
              <a:t>The Maggi ban</a:t>
            </a:r>
            <a:r>
              <a:rPr lang="en-US" sz="1700">
                <a:solidFill>
                  <a:schemeClr val="dk1"/>
                </a:solidFill>
                <a:latin typeface="Garamond"/>
                <a:ea typeface="Garamond"/>
                <a:cs typeface="Garamond"/>
                <a:sym typeface="Garamond"/>
              </a:rPr>
              <a:t> had resulted in a 17% year-on-year drop in the annual revenues in 2015 to  ₹8,175 crore. Nestlé India follows a January to December fiscal year. For perspective: If one annualizes revenues for the half-year ended 30 June 2019, the company is set to earn revenue worth about  ₹12,000 crore for 2019. This represents an average annual growth of 10%.</a:t>
            </a:r>
            <a:endParaRPr/>
          </a:p>
          <a:p>
            <a:pPr indent="0" lvl="0" marL="0" marR="0" rtl="0" algn="l">
              <a:spcBef>
                <a:spcPts val="0"/>
              </a:spcBef>
              <a:spcAft>
                <a:spcPts val="0"/>
              </a:spcAft>
              <a:buNone/>
            </a:pPr>
            <a:br>
              <a:rPr lang="en-US" sz="1800">
                <a:solidFill>
                  <a:schemeClr val="dk1"/>
                </a:solidFill>
                <a:latin typeface="Garamond"/>
                <a:ea typeface="Garamond"/>
                <a:cs typeface="Garamond"/>
                <a:sym typeface="Garamond"/>
              </a:rPr>
            </a:br>
            <a:endParaRPr b="1" sz="1800">
              <a:solidFill>
                <a:schemeClr val="dk1"/>
              </a:solidFill>
              <a:latin typeface="Garamond"/>
              <a:ea typeface="Garamond"/>
              <a:cs typeface="Garamond"/>
              <a:sym typeface="Garamond"/>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4"/>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SIGNAL</a:t>
            </a:r>
            <a:endParaRPr/>
          </a:p>
        </p:txBody>
      </p:sp>
      <p:sp>
        <p:nvSpPr>
          <p:cNvPr id="506" name="Google Shape;506;p44"/>
          <p:cNvSpPr txBox="1"/>
          <p:nvPr/>
        </p:nvSpPr>
        <p:spPr>
          <a:xfrm>
            <a:off x="1006090" y="2192964"/>
            <a:ext cx="10212947" cy="31393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Garamond"/>
                <a:ea typeface="Garamond"/>
                <a:cs typeface="Garamond"/>
                <a:sym typeface="Garamond"/>
              </a:rPr>
              <a:t>When Tesla CEO Elon Musk urged his Twitter followers  to "use Signal," he meant the encrypted messaging app. Some people appear to have taken it the wrong way.</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Shares of an obscure and unrelated company called Signal Advance, which trades over the counter, surged 527%  and  91% on two consecutive days , climbing from 60 cents to $7.19.</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Signal Advance is so small that it doesn't report financials with the SEC. As of March 2019, it had no full-time employees other than CEO Chris Hymel, who did not immediately respond to a request for comment.</a:t>
            </a:r>
            <a:endParaRPr/>
          </a:p>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a:p>
            <a:pPr indent="0" lvl="0" marL="0" marR="0" rtl="0" algn="l">
              <a:spcBef>
                <a:spcPts val="0"/>
              </a:spcBef>
              <a:spcAft>
                <a:spcPts val="0"/>
              </a:spcAft>
              <a:buNone/>
            </a:pPr>
            <a:r>
              <a:rPr lang="en-US" sz="1800">
                <a:solidFill>
                  <a:schemeClr val="dk1"/>
                </a:solidFill>
                <a:latin typeface="Garamond"/>
                <a:ea typeface="Garamond"/>
                <a:cs typeface="Garamond"/>
                <a:sym typeface="Garamond"/>
              </a:rPr>
              <a:t>Because of the swarm of unintended investor interest, the company now has a market cap of $660 million, up from $55 million. The stock had traded under $1 since 2015.</a:t>
            </a:r>
            <a:endParaRPr sz="1800">
              <a:solidFill>
                <a:schemeClr val="dk1"/>
              </a:solidFill>
              <a:latin typeface="Garamond"/>
              <a:ea typeface="Garamond"/>
              <a:cs typeface="Garamond"/>
              <a:sym typeface="Garamon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5"/>
          <p:cNvSpPr txBox="1"/>
          <p:nvPr>
            <p:ph type="title"/>
          </p:nvPr>
        </p:nvSpPr>
        <p:spPr>
          <a:xfrm>
            <a:off x="4104860" y="360000"/>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CONCLUSION</a:t>
            </a:r>
            <a:endParaRPr/>
          </a:p>
        </p:txBody>
      </p:sp>
      <p:sp>
        <p:nvSpPr>
          <p:cNvPr id="512" name="Google Shape;512;p45"/>
          <p:cNvSpPr txBox="1"/>
          <p:nvPr/>
        </p:nvSpPr>
        <p:spPr>
          <a:xfrm>
            <a:off x="1098997" y="1999781"/>
            <a:ext cx="9994006" cy="5970865"/>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2000"/>
              <a:buFont typeface="Arial"/>
              <a:buChar char="•"/>
            </a:pPr>
            <a:r>
              <a:rPr lang="en-US" sz="2000">
                <a:solidFill>
                  <a:schemeClr val="lt1"/>
                </a:solidFill>
                <a:latin typeface="Garamond"/>
                <a:ea typeface="Garamond"/>
                <a:cs typeface="Garamond"/>
                <a:sym typeface="Garamond"/>
              </a:rPr>
              <a:t>Stock market is not only dependent on statistical or market indices , it is also dependent on the sentiments of investors. Rumors gives us an tentative idea of how the stock is going to move with respect to the market but statistical tools help us back those decisions with logics. </a:t>
            </a:r>
            <a:endParaRPr/>
          </a:p>
          <a:p>
            <a:pPr indent="-158750" lvl="0" marL="285750" marR="0" rtl="0" algn="l">
              <a:spcBef>
                <a:spcPts val="0"/>
              </a:spcBef>
              <a:spcAft>
                <a:spcPts val="0"/>
              </a:spcAft>
              <a:buClr>
                <a:schemeClr val="dk1"/>
              </a:buClr>
              <a:buSzPts val="2000"/>
              <a:buFont typeface="Arial"/>
              <a:buNone/>
            </a:pPr>
            <a:r>
              <a:t/>
            </a:r>
            <a:endParaRPr sz="2000">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2000"/>
              <a:buFont typeface="Arial"/>
              <a:buChar char="•"/>
            </a:pPr>
            <a:r>
              <a:rPr lang="en-US" sz="2000">
                <a:solidFill>
                  <a:schemeClr val="lt1"/>
                </a:solidFill>
                <a:latin typeface="Garamond"/>
                <a:ea typeface="Garamond"/>
                <a:cs typeface="Garamond"/>
                <a:sym typeface="Garamond"/>
              </a:rPr>
              <a:t>Private companies are more riskier to invest in than public companies( since the std deviation is more) but on the other hand private companies give us more returns.</a:t>
            </a:r>
            <a:endParaRPr/>
          </a:p>
          <a:p>
            <a:pPr indent="-158750" lvl="0" marL="285750" marR="0" rtl="0" algn="l">
              <a:spcBef>
                <a:spcPts val="0"/>
              </a:spcBef>
              <a:spcAft>
                <a:spcPts val="0"/>
              </a:spcAft>
              <a:buClr>
                <a:schemeClr val="dk1"/>
              </a:buClr>
              <a:buSzPts val="2000"/>
              <a:buFont typeface="Arial"/>
              <a:buNone/>
            </a:pPr>
            <a:r>
              <a:t/>
            </a:r>
            <a:endParaRPr sz="2000">
              <a:solidFill>
                <a:schemeClr val="lt1"/>
              </a:solidFill>
              <a:latin typeface="Garamond"/>
              <a:ea typeface="Garamond"/>
              <a:cs typeface="Garamond"/>
              <a:sym typeface="Garamond"/>
            </a:endParaRPr>
          </a:p>
          <a:p>
            <a:pPr indent="-285750" lvl="0" marL="285750" marR="0" rtl="0" algn="l">
              <a:spcBef>
                <a:spcPts val="0"/>
              </a:spcBef>
              <a:spcAft>
                <a:spcPts val="0"/>
              </a:spcAft>
              <a:buClr>
                <a:schemeClr val="lt1"/>
              </a:buClr>
              <a:buSzPts val="2000"/>
              <a:buFont typeface="Arial"/>
              <a:buChar char="•"/>
            </a:pPr>
            <a:r>
              <a:rPr lang="en-US" sz="2000">
                <a:solidFill>
                  <a:schemeClr val="lt1"/>
                </a:solidFill>
                <a:latin typeface="Garamond"/>
                <a:ea typeface="Garamond"/>
                <a:cs typeface="Garamond"/>
                <a:sym typeface="Garamond"/>
              </a:rPr>
              <a:t>It is believed that few incidents tend to move according to the rumors but as shown in our project there are many case studies which had outcomes totally opposite to what was being expected. </a:t>
            </a:r>
            <a:endParaRPr/>
          </a:p>
          <a:p>
            <a:pPr indent="-158750" lvl="0" marL="285750" marR="0" rtl="0" algn="l">
              <a:spcBef>
                <a:spcPts val="0"/>
              </a:spcBef>
              <a:spcAft>
                <a:spcPts val="0"/>
              </a:spcAft>
              <a:buClr>
                <a:schemeClr val="dk1"/>
              </a:buClr>
              <a:buSzPts val="2000"/>
              <a:buFont typeface="Arial"/>
              <a:buNone/>
            </a:pPr>
            <a:r>
              <a:t/>
            </a:r>
            <a:endParaRPr sz="2000">
              <a:solidFill>
                <a:schemeClr val="lt1"/>
              </a:solidFill>
              <a:latin typeface="Garamond"/>
              <a:ea typeface="Garamond"/>
              <a:cs typeface="Garamond"/>
              <a:sym typeface="Garamond"/>
            </a:endParaRPr>
          </a:p>
          <a:p>
            <a:pPr indent="0" lvl="0" marL="0" marR="0" rtl="0" algn="l">
              <a:spcBef>
                <a:spcPts val="0"/>
              </a:spcBef>
              <a:spcAft>
                <a:spcPts val="0"/>
              </a:spcAft>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a:p>
            <a:pPr indent="-171450" lvl="0" marL="285750" marR="0" rtl="0" algn="l">
              <a:spcBef>
                <a:spcPts val="0"/>
              </a:spcBef>
              <a:spcAft>
                <a:spcPts val="0"/>
              </a:spcAft>
              <a:buClr>
                <a:schemeClr val="dk1"/>
              </a:buClr>
              <a:buSzPts val="1800"/>
              <a:buFont typeface="Arial"/>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46"/>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Bibliography</a:t>
            </a:r>
            <a:endParaRPr/>
          </a:p>
        </p:txBody>
      </p:sp>
      <p:sp>
        <p:nvSpPr>
          <p:cNvPr id="518" name="Google Shape;518;p46"/>
          <p:cNvSpPr txBox="1"/>
          <p:nvPr>
            <p:ph idx="1" type="body"/>
          </p:nvPr>
        </p:nvSpPr>
        <p:spPr>
          <a:xfrm>
            <a:off x="838200" y="1825625"/>
            <a:ext cx="10515600" cy="4137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440"/>
              <a:buChar char="°"/>
            </a:pPr>
            <a:r>
              <a:rPr lang="en-US" u="sng">
                <a:solidFill>
                  <a:schemeClr val="hlink"/>
                </a:solidFill>
                <a:hlinkClick r:id="rId3"/>
              </a:rPr>
              <a:t>https://www.investopedia.com/ask/answers/021915/how-standard-deviation-used-determine-risk.asp</a:t>
            </a:r>
            <a:endParaRPr/>
          </a:p>
          <a:p>
            <a:pPr indent="-228600" lvl="0" marL="228600" rtl="0" algn="l">
              <a:lnSpc>
                <a:spcPct val="90000"/>
              </a:lnSpc>
              <a:spcBef>
                <a:spcPts val="1000"/>
              </a:spcBef>
              <a:spcAft>
                <a:spcPts val="0"/>
              </a:spcAft>
              <a:buClr>
                <a:schemeClr val="dk1"/>
              </a:buClr>
              <a:buSzPts val="1440"/>
              <a:buChar char="°"/>
            </a:pPr>
            <a:r>
              <a:rPr lang="en-US" u="sng">
                <a:solidFill>
                  <a:schemeClr val="hlink"/>
                </a:solidFill>
                <a:hlinkClick r:id="rId4"/>
              </a:rPr>
              <a:t>https://www.alphagamma.eu/finance/3-ways-use-statistics-invest-stocks/</a:t>
            </a:r>
            <a:endParaRPr/>
          </a:p>
          <a:p>
            <a:pPr indent="-137160" lvl="0" marL="228600" rtl="0" algn="l">
              <a:lnSpc>
                <a:spcPct val="90000"/>
              </a:lnSpc>
              <a:spcBef>
                <a:spcPts val="1000"/>
              </a:spcBef>
              <a:spcAft>
                <a:spcPts val="0"/>
              </a:spcAft>
              <a:buClr>
                <a:schemeClr val="dk1"/>
              </a:buClr>
              <a:buSzPts val="1440"/>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47"/>
          <p:cNvSpPr txBox="1"/>
          <p:nvPr>
            <p:ph type="title"/>
          </p:nvPr>
        </p:nvSpPr>
        <p:spPr>
          <a:xfrm>
            <a:off x="2889209" y="634599"/>
            <a:ext cx="6326188" cy="581356"/>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chemeClr val="accent3"/>
              </a:buClr>
              <a:buSzPts val="3600"/>
              <a:buFont typeface="Times New Roman"/>
              <a:buNone/>
            </a:pPr>
            <a:r>
              <a:rPr lang="en-US" sz="3600">
                <a:latin typeface="Times New Roman"/>
                <a:ea typeface="Times New Roman"/>
                <a:cs typeface="Times New Roman"/>
                <a:sym typeface="Times New Roman"/>
              </a:rPr>
              <a:t>ACKNOWLEDGEMENT</a:t>
            </a:r>
            <a:endParaRPr/>
          </a:p>
        </p:txBody>
      </p:sp>
      <p:sp>
        <p:nvSpPr>
          <p:cNvPr id="524" name="Google Shape;524;p47"/>
          <p:cNvSpPr txBox="1"/>
          <p:nvPr>
            <p:ph idx="1" type="body"/>
          </p:nvPr>
        </p:nvSpPr>
        <p:spPr>
          <a:xfrm>
            <a:off x="1074656" y="1525114"/>
            <a:ext cx="9955294" cy="4323236"/>
          </a:xfrm>
          <a:prstGeom prst="rect">
            <a:avLst/>
          </a:prstGeom>
          <a:solidFill>
            <a:srgbClr val="422E2E"/>
          </a:solidFill>
          <a:ln>
            <a:noFill/>
          </a:ln>
        </p:spPr>
        <p:txBody>
          <a:bodyPr anchorCtr="0" anchor="t" bIns="45700" lIns="91425" spcFirstLastPara="1" rIns="91425" wrap="square" tIns="45700">
            <a:normAutofit/>
          </a:bodyPr>
          <a:lstStyle/>
          <a:p>
            <a:pPr indent="0" lvl="0" marL="0" rtl="0" algn="l">
              <a:lnSpc>
                <a:spcPct val="150000"/>
              </a:lnSpc>
              <a:spcBef>
                <a:spcPts val="0"/>
              </a:spcBef>
              <a:spcAft>
                <a:spcPts val="0"/>
              </a:spcAft>
              <a:buClr>
                <a:schemeClr val="lt1"/>
              </a:buClr>
              <a:buSzPts val="1920"/>
              <a:buNone/>
            </a:pPr>
            <a:r>
              <a:rPr lang="en-US" sz="2400">
                <a:solidFill>
                  <a:schemeClr val="lt1"/>
                </a:solidFill>
                <a:latin typeface="Times New Roman"/>
                <a:ea typeface="Times New Roman"/>
                <a:cs typeface="Times New Roman"/>
                <a:sym typeface="Times New Roman"/>
              </a:rPr>
              <a:t>We’ve taken immense amount of efforts in this project. But it’d not have been possible without the guidance and constant support of our professor and mentor, Mr Hemant Sir. </a:t>
            </a:r>
            <a:endParaRPr/>
          </a:p>
          <a:p>
            <a:pPr indent="0" lvl="0" marL="0" rtl="0" algn="l">
              <a:lnSpc>
                <a:spcPct val="150000"/>
              </a:lnSpc>
              <a:spcBef>
                <a:spcPts val="1000"/>
              </a:spcBef>
              <a:spcAft>
                <a:spcPts val="0"/>
              </a:spcAft>
              <a:buClr>
                <a:schemeClr val="lt1"/>
              </a:buClr>
              <a:buSzPts val="1920"/>
              <a:buNone/>
            </a:pPr>
            <a:r>
              <a:rPr lang="en-US" sz="2400">
                <a:solidFill>
                  <a:schemeClr val="lt1"/>
                </a:solidFill>
                <a:latin typeface="Times New Roman"/>
                <a:ea typeface="Times New Roman"/>
                <a:cs typeface="Times New Roman"/>
                <a:sym typeface="Times New Roman"/>
              </a:rPr>
              <a:t>We’re highly indebted to you for your supervision as well as providing us necessary information regarding the project. You’ve been patient and helped us figure out the next steps after completion of a task. </a:t>
            </a:r>
            <a:endParaRPr/>
          </a:p>
          <a:p>
            <a:pPr indent="0" lvl="0" marL="0" rtl="0" algn="l">
              <a:lnSpc>
                <a:spcPct val="150000"/>
              </a:lnSpc>
              <a:spcBef>
                <a:spcPts val="1000"/>
              </a:spcBef>
              <a:spcAft>
                <a:spcPts val="0"/>
              </a:spcAft>
              <a:buClr>
                <a:schemeClr val="lt1"/>
              </a:buClr>
              <a:buSzPts val="1920"/>
              <a:buNone/>
            </a:pPr>
            <a:r>
              <a:rPr lang="en-US" sz="2400">
                <a:solidFill>
                  <a:schemeClr val="lt1"/>
                </a:solidFill>
                <a:latin typeface="Times New Roman"/>
                <a:ea typeface="Times New Roman"/>
                <a:cs typeface="Times New Roman"/>
                <a:sym typeface="Times New Roman"/>
              </a:rPr>
              <a:t>Sir, we’d like to extend our sincere gratification to you.</a:t>
            </a:r>
            <a:endParaRPr/>
          </a:p>
        </p:txBody>
      </p:sp>
      <p:sp>
        <p:nvSpPr>
          <p:cNvPr id="525" name="Google Shape;525;p47"/>
          <p:cNvSpPr txBox="1"/>
          <p:nvPr>
            <p:ph idx="12" type="sldNum"/>
          </p:nvPr>
        </p:nvSpPr>
        <p:spPr>
          <a:xfrm>
            <a:off x="8968408" y="6236849"/>
            <a:ext cx="2743200" cy="150101"/>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pic>
        <p:nvPicPr>
          <p:cNvPr descr="Two person handshake" id="531" name="Google Shape;531;p48"/>
          <p:cNvPicPr preferRelativeResize="0"/>
          <p:nvPr>
            <p:ph idx="7" type="pic"/>
          </p:nvPr>
        </p:nvPicPr>
        <p:blipFill rotWithShape="1">
          <a:blip r:embed="rId3">
            <a:alphaModFix/>
          </a:blip>
          <a:srcRect b="0" l="0" r="0" t="0"/>
          <a:stretch/>
        </p:blipFill>
        <p:spPr>
          <a:xfrm>
            <a:off x="0" y="337"/>
            <a:ext cx="12190800" cy="6857325"/>
          </a:xfrm>
          <a:prstGeom prst="rect">
            <a:avLst/>
          </a:prstGeom>
          <a:noFill/>
          <a:ln>
            <a:noFill/>
          </a:ln>
        </p:spPr>
      </p:pic>
      <p:sp>
        <p:nvSpPr>
          <p:cNvPr descr="Blue rectangle" id="532" name="Google Shape;532;p48"/>
          <p:cNvSpPr/>
          <p:nvPr/>
        </p:nvSpPr>
        <p:spPr>
          <a:xfrm>
            <a:off x="1200" y="0"/>
            <a:ext cx="12190800" cy="6858000"/>
          </a:xfrm>
          <a:custGeom>
            <a:rect b="b" l="l" r="r" t="t"/>
            <a:pathLst>
              <a:path extrusionOk="0" h="6858000" w="12189460">
                <a:moveTo>
                  <a:pt x="0" y="6858000"/>
                </a:moveTo>
                <a:lnTo>
                  <a:pt x="12188952" y="6858000"/>
                </a:lnTo>
                <a:lnTo>
                  <a:pt x="12188952" y="0"/>
                </a:lnTo>
                <a:lnTo>
                  <a:pt x="0" y="0"/>
                </a:lnTo>
                <a:lnTo>
                  <a:pt x="0" y="6858000"/>
                </a:lnTo>
                <a:close/>
              </a:path>
            </a:pathLst>
          </a:custGeom>
          <a:solidFill>
            <a:schemeClr val="dk2">
              <a:alpha val="69803"/>
            </a:scheme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
        <p:nvSpPr>
          <p:cNvPr descr="Beige oval" id="533" name="Google Shape;533;p48"/>
          <p:cNvSpPr/>
          <p:nvPr/>
        </p:nvSpPr>
        <p:spPr>
          <a:xfrm>
            <a:off x="11562237" y="6227432"/>
            <a:ext cx="266400" cy="2664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descr="Blue rectangle" id="534" name="Google Shape;534;p48"/>
          <p:cNvSpPr/>
          <p:nvPr/>
        </p:nvSpPr>
        <p:spPr>
          <a:xfrm>
            <a:off x="0" y="2770632"/>
            <a:ext cx="12192000" cy="1316736"/>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descr="Blue circle" id="535" name="Google Shape;535;p48"/>
          <p:cNvSpPr/>
          <p:nvPr/>
        </p:nvSpPr>
        <p:spPr>
          <a:xfrm>
            <a:off x="1557528" y="2004364"/>
            <a:ext cx="2843784" cy="2843784"/>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descr="Blue circle" id="536" name="Google Shape;536;p48"/>
          <p:cNvSpPr/>
          <p:nvPr/>
        </p:nvSpPr>
        <p:spPr>
          <a:xfrm>
            <a:off x="7790688" y="1981199"/>
            <a:ext cx="2843784" cy="2843784"/>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537" name="Google Shape;537;p48"/>
          <p:cNvSpPr txBox="1"/>
          <p:nvPr>
            <p:ph idx="12" type="sldNum"/>
          </p:nvPr>
        </p:nvSpPr>
        <p:spPr>
          <a:xfrm>
            <a:off x="11482699" y="6174902"/>
            <a:ext cx="357116"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38" name="Google Shape;538;p48"/>
          <p:cNvSpPr txBox="1"/>
          <p:nvPr>
            <p:ph type="title"/>
          </p:nvPr>
        </p:nvSpPr>
        <p:spPr>
          <a:xfrm>
            <a:off x="824292"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solidFill>
                  <a:schemeClr val="lt1"/>
                </a:solidFill>
              </a:rPr>
              <a:t>THE TEAM</a:t>
            </a:r>
            <a:endParaRPr/>
          </a:p>
        </p:txBody>
      </p:sp>
      <p:sp>
        <p:nvSpPr>
          <p:cNvPr id="539" name="Google Shape;539;p48"/>
          <p:cNvSpPr txBox="1"/>
          <p:nvPr>
            <p:ph idx="1" type="body"/>
          </p:nvPr>
        </p:nvSpPr>
        <p:spPr>
          <a:xfrm>
            <a:off x="1612900" y="5033963"/>
            <a:ext cx="2700338" cy="738187"/>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F2F2F2"/>
              </a:buClr>
              <a:buSzPts val="1600"/>
              <a:buNone/>
            </a:pPr>
            <a:r>
              <a:rPr lang="en-US"/>
              <a:t>Aashvi Shah</a:t>
            </a:r>
            <a:endParaRPr/>
          </a:p>
          <a:p>
            <a:pPr indent="0" lvl="0" marL="0" rtl="0" algn="ctr">
              <a:lnSpc>
                <a:spcPct val="100000"/>
              </a:lnSpc>
              <a:spcBef>
                <a:spcPts val="0"/>
              </a:spcBef>
              <a:spcAft>
                <a:spcPts val="0"/>
              </a:spcAft>
              <a:buClr>
                <a:schemeClr val="lt2"/>
              </a:buClr>
              <a:buSzPts val="1280"/>
              <a:buNone/>
            </a:pPr>
            <a:r>
              <a:rPr i="1" lang="en-US" sz="1600">
                <a:solidFill>
                  <a:schemeClr val="lt2"/>
                </a:solidFill>
                <a:latin typeface="Garamond"/>
                <a:ea typeface="Garamond"/>
                <a:cs typeface="Garamond"/>
                <a:sym typeface="Garamond"/>
              </a:rPr>
              <a:t>75252019023</a:t>
            </a:r>
            <a:endParaRPr/>
          </a:p>
        </p:txBody>
      </p:sp>
      <p:sp>
        <p:nvSpPr>
          <p:cNvPr id="540" name="Google Shape;540;p48"/>
          <p:cNvSpPr txBox="1"/>
          <p:nvPr>
            <p:ph idx="5" type="body"/>
          </p:nvPr>
        </p:nvSpPr>
        <p:spPr>
          <a:xfrm>
            <a:off x="4745831" y="5033963"/>
            <a:ext cx="2700338" cy="738187"/>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F2F2F2"/>
              </a:buClr>
              <a:buSzPts val="1600"/>
              <a:buNone/>
            </a:pPr>
            <a:r>
              <a:rPr lang="en-US"/>
              <a:t>Gargi Rajadnya</a:t>
            </a:r>
            <a:endParaRPr/>
          </a:p>
          <a:p>
            <a:pPr indent="0" lvl="0" marL="0" rtl="0" algn="ctr">
              <a:lnSpc>
                <a:spcPct val="100000"/>
              </a:lnSpc>
              <a:spcBef>
                <a:spcPts val="0"/>
              </a:spcBef>
              <a:spcAft>
                <a:spcPts val="0"/>
              </a:spcAft>
              <a:buClr>
                <a:schemeClr val="lt2"/>
              </a:buClr>
              <a:buSzPts val="1280"/>
              <a:buNone/>
            </a:pPr>
            <a:r>
              <a:rPr i="1" lang="en-US" sz="1600">
                <a:solidFill>
                  <a:schemeClr val="lt2"/>
                </a:solidFill>
                <a:latin typeface="Garamond"/>
                <a:ea typeface="Garamond"/>
                <a:cs typeface="Garamond"/>
                <a:sym typeface="Garamond"/>
              </a:rPr>
              <a:t>75252019019</a:t>
            </a:r>
            <a:endParaRPr/>
          </a:p>
        </p:txBody>
      </p:sp>
      <p:sp>
        <p:nvSpPr>
          <p:cNvPr id="541" name="Google Shape;541;p48"/>
          <p:cNvSpPr txBox="1"/>
          <p:nvPr>
            <p:ph idx="6" type="body"/>
          </p:nvPr>
        </p:nvSpPr>
        <p:spPr>
          <a:xfrm>
            <a:off x="7878762" y="5033963"/>
            <a:ext cx="2700338" cy="738187"/>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rgbClr val="F2F2F2"/>
              </a:buClr>
              <a:buSzPts val="1600"/>
              <a:buNone/>
            </a:pPr>
            <a:r>
              <a:rPr lang="en-US"/>
              <a:t>Vineeta Khanna</a:t>
            </a:r>
            <a:endParaRPr/>
          </a:p>
          <a:p>
            <a:pPr indent="0" lvl="0" marL="0" rtl="0" algn="ctr">
              <a:lnSpc>
                <a:spcPct val="100000"/>
              </a:lnSpc>
              <a:spcBef>
                <a:spcPts val="0"/>
              </a:spcBef>
              <a:spcAft>
                <a:spcPts val="0"/>
              </a:spcAft>
              <a:buClr>
                <a:schemeClr val="lt2"/>
              </a:buClr>
              <a:buSzPts val="1280"/>
              <a:buNone/>
            </a:pPr>
            <a:r>
              <a:rPr i="1" lang="en-US" sz="1600">
                <a:solidFill>
                  <a:schemeClr val="lt2"/>
                </a:solidFill>
                <a:latin typeface="Garamond"/>
                <a:ea typeface="Garamond"/>
                <a:cs typeface="Garamond"/>
                <a:sym typeface="Garamond"/>
              </a:rPr>
              <a:t>75252019010</a:t>
            </a:r>
            <a:endParaRPr/>
          </a:p>
        </p:txBody>
      </p:sp>
      <p:sp>
        <p:nvSpPr>
          <p:cNvPr descr="Beige circle" id="542" name="Google Shape;542;p48"/>
          <p:cNvSpPr/>
          <p:nvPr/>
        </p:nvSpPr>
        <p:spPr>
          <a:xfrm>
            <a:off x="4673508" y="2055476"/>
            <a:ext cx="2843784" cy="2843785"/>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pic>
        <p:nvPicPr>
          <p:cNvPr id="543" name="Google Shape;543;p48"/>
          <p:cNvPicPr preferRelativeResize="0"/>
          <p:nvPr>
            <p:ph idx="2" type="pic"/>
          </p:nvPr>
        </p:nvPicPr>
        <p:blipFill rotWithShape="1">
          <a:blip r:embed="rId4">
            <a:alphaModFix/>
          </a:blip>
          <a:srcRect b="0" l="0" r="0" t="0"/>
          <a:stretch/>
        </p:blipFill>
        <p:spPr>
          <a:xfrm>
            <a:off x="1772412" y="2219248"/>
            <a:ext cx="2414016" cy="2414016"/>
          </a:xfrm>
          <a:prstGeom prst="ellipse">
            <a:avLst/>
          </a:prstGeom>
          <a:noFill/>
          <a:ln>
            <a:noFill/>
          </a:ln>
        </p:spPr>
      </p:pic>
      <p:pic>
        <p:nvPicPr>
          <p:cNvPr id="544" name="Google Shape;544;p48"/>
          <p:cNvPicPr preferRelativeResize="0"/>
          <p:nvPr>
            <p:ph idx="4" type="pic"/>
          </p:nvPr>
        </p:nvPicPr>
        <p:blipFill rotWithShape="1">
          <a:blip r:embed="rId5">
            <a:alphaModFix/>
          </a:blip>
          <a:srcRect b="0" l="0" r="0" t="0"/>
          <a:stretch/>
        </p:blipFill>
        <p:spPr>
          <a:xfrm>
            <a:off x="4877409" y="2258777"/>
            <a:ext cx="2437181" cy="2437181"/>
          </a:xfrm>
          <a:prstGeom prst="ellipse">
            <a:avLst/>
          </a:prstGeom>
          <a:noFill/>
          <a:ln>
            <a:noFill/>
          </a:ln>
        </p:spPr>
      </p:pic>
      <p:pic>
        <p:nvPicPr>
          <p:cNvPr id="545" name="Google Shape;545;p48"/>
          <p:cNvPicPr preferRelativeResize="0"/>
          <p:nvPr>
            <p:ph idx="3" type="pic"/>
          </p:nvPr>
        </p:nvPicPr>
        <p:blipFill rotWithShape="1">
          <a:blip r:embed="rId6">
            <a:alphaModFix/>
          </a:blip>
          <a:srcRect b="0" l="0" r="0" t="0"/>
          <a:stretch/>
        </p:blipFill>
        <p:spPr>
          <a:xfrm>
            <a:off x="7989813" y="2180324"/>
            <a:ext cx="2445534" cy="2445534"/>
          </a:xfrm>
          <a:prstGeom prst="ellipse">
            <a:avLst/>
          </a:prstGeom>
          <a:noFill/>
          <a:ln>
            <a:noFill/>
          </a:ln>
        </p:spPr>
      </p:pic>
      <p:sp>
        <p:nvSpPr>
          <p:cNvPr id="546" name="Google Shape;546;p48"/>
          <p:cNvSpPr txBox="1"/>
          <p:nvPr/>
        </p:nvSpPr>
        <p:spPr>
          <a:xfrm>
            <a:off x="0" y="6482591"/>
            <a:ext cx="5266481"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400">
                <a:solidFill>
                  <a:schemeClr val="lt1"/>
                </a:solidFill>
                <a:latin typeface="Times New Roman"/>
                <a:ea typeface="Times New Roman"/>
                <a:cs typeface="Times New Roman"/>
                <a:sym typeface="Times New Roman"/>
              </a:rPr>
              <a:t>NOTE</a:t>
            </a:r>
            <a:r>
              <a:rPr i="1" lang="en-US" sz="1600">
                <a:solidFill>
                  <a:schemeClr val="lt1"/>
                </a:solidFill>
                <a:latin typeface="Times New Roman"/>
                <a:ea typeface="Times New Roman"/>
                <a:cs typeface="Times New Roman"/>
                <a:sym typeface="Times New Roman"/>
              </a:rPr>
              <a:t>: This is the copyright slide of the team</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49"/>
          <p:cNvSpPr txBox="1"/>
          <p:nvPr>
            <p:ph type="title"/>
          </p:nvPr>
        </p:nvSpPr>
        <p:spPr>
          <a:xfrm>
            <a:off x="4088295" y="2098312"/>
            <a:ext cx="4015409" cy="1330688"/>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Garamond"/>
              <a:buNone/>
            </a:pPr>
            <a:r>
              <a:rPr lang="en-US"/>
              <a:t>Thank You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5"/>
          <p:cNvSpPr txBox="1"/>
          <p:nvPr>
            <p:ph type="title"/>
          </p:nvPr>
        </p:nvSpPr>
        <p:spPr>
          <a:xfrm>
            <a:off x="838200" y="894522"/>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Definitions</a:t>
            </a:r>
            <a:endParaRPr/>
          </a:p>
        </p:txBody>
      </p:sp>
      <p:grpSp>
        <p:nvGrpSpPr>
          <p:cNvPr id="216" name="Google Shape;216;p5"/>
          <p:cNvGrpSpPr/>
          <p:nvPr/>
        </p:nvGrpSpPr>
        <p:grpSpPr>
          <a:xfrm>
            <a:off x="1014671" y="2202508"/>
            <a:ext cx="10209131" cy="3290959"/>
            <a:chOff x="176472" y="5572"/>
            <a:chExt cx="10209131" cy="3290959"/>
          </a:xfrm>
        </p:grpSpPr>
        <p:sp>
          <p:nvSpPr>
            <p:cNvPr id="217" name="Google Shape;217;p5"/>
            <p:cNvSpPr/>
            <p:nvPr/>
          </p:nvSpPr>
          <p:spPr>
            <a:xfrm>
              <a:off x="887573" y="5572"/>
              <a:ext cx="1704481" cy="1612687"/>
            </a:xfrm>
            <a:prstGeom prst="rect">
              <a:avLst/>
            </a:prstGeom>
            <a:noFill/>
            <a:ln cap="sq" cmpd="dbl" w="38100">
              <a:solidFill>
                <a:srgbClr val="D8D8D8"/>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1389941" y="600060"/>
              <a:ext cx="632006" cy="632006"/>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176472" y="1822277"/>
              <a:ext cx="3219638" cy="14428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txBox="1"/>
            <p:nvPr/>
          </p:nvSpPr>
          <p:spPr>
            <a:xfrm>
              <a:off x="176472" y="1822277"/>
              <a:ext cx="3219638" cy="1442839"/>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400"/>
                <a:buFont typeface="Garamond"/>
                <a:buNone/>
              </a:pPr>
              <a:r>
                <a:rPr b="0" i="0" lang="en-US" sz="1400" u="none" cap="none" strike="noStrike">
                  <a:solidFill>
                    <a:schemeClr val="dk1"/>
                  </a:solidFill>
                  <a:latin typeface="Garamond"/>
                  <a:ea typeface="Garamond"/>
                  <a:cs typeface="Garamond"/>
                  <a:sym typeface="Garamond"/>
                </a:rPr>
                <a:t>STOCK </a:t>
              </a:r>
              <a:r>
                <a:rPr b="0" i="0" lang="en-US" sz="1800" u="none" cap="none" strike="noStrike">
                  <a:solidFill>
                    <a:schemeClr val="dk1"/>
                  </a:solidFill>
                  <a:latin typeface="Garamond"/>
                  <a:ea typeface="Garamond"/>
                  <a:cs typeface="Garamond"/>
                  <a:sym typeface="Garamond"/>
                </a:rPr>
                <a:t>-</a:t>
              </a:r>
              <a:r>
                <a:rPr b="0" i="0" lang="en-US" sz="1200" u="none" cap="none" strike="noStrike">
                  <a:solidFill>
                    <a:schemeClr val="dk1"/>
                  </a:solidFill>
                  <a:latin typeface="Garamond"/>
                  <a:ea typeface="Garamond"/>
                  <a:cs typeface="Garamond"/>
                  <a:sym typeface="Garamond"/>
                </a:rPr>
                <a:t>Stock of a corporation is all of the shares into which ownership of the corporation is divided. In American English, the shares are collectively known as "stock". A single share of the stock represents fractional ownership of the corporation in proportion to the total number of shares</a:t>
              </a:r>
              <a:endParaRPr b="0" i="0" sz="1200" u="none" cap="none" strike="noStrike">
                <a:solidFill>
                  <a:schemeClr val="dk1"/>
                </a:solidFill>
                <a:latin typeface="Garamond"/>
                <a:ea typeface="Garamond"/>
                <a:cs typeface="Garamond"/>
                <a:sym typeface="Garamond"/>
              </a:endParaRPr>
            </a:p>
          </p:txBody>
        </p:sp>
        <p:sp>
          <p:nvSpPr>
            <p:cNvPr id="221" name="Google Shape;221;p5"/>
            <p:cNvSpPr/>
            <p:nvPr/>
          </p:nvSpPr>
          <p:spPr>
            <a:xfrm>
              <a:off x="4739399" y="94532"/>
              <a:ext cx="1612687" cy="1612687"/>
            </a:xfrm>
            <a:prstGeom prst="rect">
              <a:avLst/>
            </a:prstGeom>
            <a:noFill/>
            <a:ln cap="sq" cmpd="dbl" w="38100">
              <a:solidFill>
                <a:srgbClr val="D8D8D8"/>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302844" y="659242"/>
              <a:ext cx="485798" cy="483266"/>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3916109" y="1906389"/>
              <a:ext cx="3466907" cy="108699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txBox="1"/>
            <p:nvPr/>
          </p:nvSpPr>
          <p:spPr>
            <a:xfrm>
              <a:off x="3916109" y="1906389"/>
              <a:ext cx="3466907" cy="1086999"/>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1400"/>
                <a:buFont typeface="Garamond"/>
                <a:buNone/>
              </a:pPr>
              <a:r>
                <a:rPr b="0" i="0" lang="en-US" sz="1400" u="none" cap="none" strike="noStrike">
                  <a:solidFill>
                    <a:schemeClr val="dk1"/>
                  </a:solidFill>
                  <a:latin typeface="Garamond"/>
                  <a:ea typeface="Garamond"/>
                  <a:cs typeface="Garamond"/>
                  <a:sym typeface="Garamond"/>
                </a:rPr>
                <a:t>INDEX</a:t>
              </a:r>
              <a:r>
                <a:rPr b="0" i="0" lang="en-US" sz="1200" u="none" cap="none" strike="noStrike">
                  <a:solidFill>
                    <a:schemeClr val="dk1"/>
                  </a:solidFill>
                  <a:latin typeface="Garamond"/>
                  <a:ea typeface="Garamond"/>
                  <a:cs typeface="Garamond"/>
                  <a:sym typeface="Garamond"/>
                </a:rPr>
                <a:t>-The statistical aggregate that measures change, such as market performance or price movement is the index. Based on specific market characteristics, market indices calculate or measure the value of a portfolio of holdings, and investors use the market indices to compare performance, and use them as the basis for managing their investment portfolio</a:t>
              </a:r>
              <a:endParaRPr b="0" i="0" sz="1200" u="none" cap="none" strike="noStrike">
                <a:solidFill>
                  <a:schemeClr val="dk1"/>
                </a:solidFill>
                <a:latin typeface="Garamond"/>
                <a:ea typeface="Garamond"/>
                <a:cs typeface="Garamond"/>
                <a:sym typeface="Garamond"/>
              </a:endParaRPr>
            </a:p>
          </p:txBody>
        </p:sp>
        <p:sp>
          <p:nvSpPr>
            <p:cNvPr id="225" name="Google Shape;225;p5"/>
            <p:cNvSpPr/>
            <p:nvPr/>
          </p:nvSpPr>
          <p:spPr>
            <a:xfrm>
              <a:off x="8257385" y="94532"/>
              <a:ext cx="1612687" cy="1612687"/>
            </a:xfrm>
            <a:prstGeom prst="rect">
              <a:avLst/>
            </a:prstGeom>
            <a:noFill/>
            <a:ln cap="sq" cmpd="dbl" w="38100">
              <a:solidFill>
                <a:srgbClr val="D8D8D8"/>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8776451" y="613598"/>
              <a:ext cx="574554" cy="574554"/>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7741853" y="2209532"/>
              <a:ext cx="2643750" cy="108699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txBox="1"/>
            <p:nvPr/>
          </p:nvSpPr>
          <p:spPr>
            <a:xfrm>
              <a:off x="7741853" y="2209532"/>
              <a:ext cx="2643750" cy="1086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800"/>
                <a:buFont typeface="Garamond"/>
                <a:buNone/>
              </a:pPr>
              <a:r>
                <a:t/>
              </a:r>
              <a:endParaRPr b="0" i="0" sz="1800" u="none" cap="none" strike="noStrike">
                <a:solidFill>
                  <a:schemeClr val="dk1"/>
                </a:solidFill>
                <a:latin typeface="Garamond"/>
                <a:ea typeface="Garamond"/>
                <a:cs typeface="Garamond"/>
                <a:sym typeface="Garamond"/>
              </a:endParaRPr>
            </a:p>
          </p:txBody>
        </p:sp>
      </p:grpSp>
      <p:sp>
        <p:nvSpPr>
          <p:cNvPr id="229" name="Google Shape;229;p5"/>
          <p:cNvSpPr txBox="1"/>
          <p:nvPr/>
        </p:nvSpPr>
        <p:spPr>
          <a:xfrm>
            <a:off x="8511822" y="4101405"/>
            <a:ext cx="2957689" cy="12618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u="none" cap="none" strike="noStrike">
                <a:solidFill>
                  <a:schemeClr val="dk1"/>
                </a:solidFill>
                <a:latin typeface="Garamond"/>
                <a:ea typeface="Garamond"/>
                <a:cs typeface="Garamond"/>
                <a:sym typeface="Garamond"/>
              </a:rPr>
              <a:t>DIVIDEND-</a:t>
            </a:r>
            <a:r>
              <a:rPr b="0" i="0" lang="en-US" sz="1200" u="none" cap="none" strike="noStrike">
                <a:solidFill>
                  <a:schemeClr val="dk1"/>
                </a:solidFill>
                <a:latin typeface="Garamond"/>
                <a:ea typeface="Garamond"/>
                <a:cs typeface="Garamond"/>
                <a:sym typeface="Garamond"/>
              </a:rPr>
              <a:t>A </a:t>
            </a:r>
            <a:r>
              <a:rPr b="1" i="0" lang="en-US" sz="1200" u="none" cap="none" strike="noStrike">
                <a:solidFill>
                  <a:schemeClr val="dk1"/>
                </a:solidFill>
                <a:latin typeface="Garamond"/>
                <a:ea typeface="Garamond"/>
                <a:cs typeface="Garamond"/>
                <a:sym typeface="Garamond"/>
              </a:rPr>
              <a:t>stock dividend</a:t>
            </a:r>
            <a:r>
              <a:rPr b="0" i="0" lang="en-US" sz="1200" u="none" cap="none" strike="noStrike">
                <a:solidFill>
                  <a:schemeClr val="dk1"/>
                </a:solidFill>
                <a:latin typeface="Garamond"/>
                <a:ea typeface="Garamond"/>
                <a:cs typeface="Garamond"/>
                <a:sym typeface="Garamond"/>
              </a:rPr>
              <a:t> can be described as an increase in the number of shares of a company; the new shares are given to existing shareholders. These shares are paid on a pro-rata basis to the existing shareholders</a:t>
            </a:r>
            <a:r>
              <a:rPr b="0" i="0" lang="en-US" sz="1400" u="none" cap="none" strike="noStrike">
                <a:solidFill>
                  <a:schemeClr val="dk1"/>
                </a:solidFill>
                <a:latin typeface="Garamond"/>
                <a:ea typeface="Garamond"/>
                <a:cs typeface="Garamond"/>
                <a:sym typeface="Garamond"/>
              </a:rPr>
              <a:t>.</a:t>
            </a:r>
            <a:endParaRPr sz="1400">
              <a:solidFill>
                <a:schemeClr val="dk1"/>
              </a:solidFill>
              <a:latin typeface="Garamond"/>
              <a:ea typeface="Garamond"/>
              <a:cs typeface="Garamond"/>
              <a:sym typeface="Garamond"/>
            </a:endParaRPr>
          </a:p>
        </p:txBody>
      </p:sp>
      <p:pic>
        <p:nvPicPr>
          <p:cNvPr id="230" name="Google Shape;230;p5"/>
          <p:cNvPicPr preferRelativeResize="0"/>
          <p:nvPr/>
        </p:nvPicPr>
        <p:blipFill rotWithShape="1">
          <a:blip r:embed="rId4">
            <a:alphaModFix/>
          </a:blip>
          <a:srcRect b="0" l="0" r="0" t="0"/>
          <a:stretch/>
        </p:blipFill>
        <p:spPr>
          <a:xfrm>
            <a:off x="1918952" y="2298536"/>
            <a:ext cx="1422560" cy="1426797"/>
          </a:xfrm>
          <a:prstGeom prst="rect">
            <a:avLst/>
          </a:prstGeom>
          <a:noFill/>
          <a:ln>
            <a:noFill/>
          </a:ln>
        </p:spPr>
      </p:pic>
      <p:pic>
        <p:nvPicPr>
          <p:cNvPr id="231" name="Google Shape;231;p5"/>
          <p:cNvPicPr preferRelativeResize="0"/>
          <p:nvPr/>
        </p:nvPicPr>
        <p:blipFill rotWithShape="1">
          <a:blip r:embed="rId5">
            <a:alphaModFix/>
          </a:blip>
          <a:srcRect b="0" l="0" r="0" t="0"/>
          <a:stretch/>
        </p:blipFill>
        <p:spPr>
          <a:xfrm>
            <a:off x="5616928" y="2381956"/>
            <a:ext cx="1517650" cy="1426797"/>
          </a:xfrm>
          <a:prstGeom prst="rect">
            <a:avLst/>
          </a:prstGeom>
          <a:noFill/>
          <a:ln>
            <a:noFill/>
          </a:ln>
        </p:spPr>
      </p:pic>
      <p:pic>
        <p:nvPicPr>
          <p:cNvPr id="232" name="Google Shape;232;p5"/>
          <p:cNvPicPr preferRelativeResize="0"/>
          <p:nvPr/>
        </p:nvPicPr>
        <p:blipFill rotWithShape="1">
          <a:blip r:embed="rId6">
            <a:alphaModFix/>
          </a:blip>
          <a:srcRect b="0" l="0" r="0" t="0"/>
          <a:stretch/>
        </p:blipFill>
        <p:spPr>
          <a:xfrm>
            <a:off x="9135180" y="2423900"/>
            <a:ext cx="1517650" cy="1342908"/>
          </a:xfrm>
          <a:prstGeom prst="rect">
            <a:avLst/>
          </a:prstGeom>
          <a:noFill/>
          <a:ln>
            <a:noFill/>
          </a:ln>
        </p:spPr>
      </p:pic>
      <p:sp>
        <p:nvSpPr>
          <p:cNvPr id="233" name="Google Shape;233;p5"/>
          <p:cNvSpPr/>
          <p:nvPr/>
        </p:nvSpPr>
        <p:spPr>
          <a:xfrm>
            <a:off x="1762155" y="2206025"/>
            <a:ext cx="1702262" cy="1611817"/>
          </a:xfrm>
          <a:prstGeom prst="rect">
            <a:avLst/>
          </a:prstGeom>
          <a:noFill/>
          <a:ln cap="flat" cmpd="sng" w="76200">
            <a:solidFill>
              <a:srgbClr val="6D7B7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234" name="Google Shape;234;p5"/>
          <p:cNvSpPr/>
          <p:nvPr/>
        </p:nvSpPr>
        <p:spPr>
          <a:xfrm>
            <a:off x="5524622" y="2298536"/>
            <a:ext cx="1702262" cy="1611817"/>
          </a:xfrm>
          <a:prstGeom prst="rect">
            <a:avLst/>
          </a:prstGeom>
          <a:noFill/>
          <a:ln cap="flat" cmpd="sng" w="76200">
            <a:solidFill>
              <a:srgbClr val="6D7B7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
        <p:nvSpPr>
          <p:cNvPr id="235" name="Google Shape;235;p5"/>
          <p:cNvSpPr/>
          <p:nvPr/>
        </p:nvSpPr>
        <p:spPr>
          <a:xfrm>
            <a:off x="9042874" y="2298536"/>
            <a:ext cx="1702262" cy="1611817"/>
          </a:xfrm>
          <a:prstGeom prst="rect">
            <a:avLst/>
          </a:prstGeom>
          <a:noFill/>
          <a:ln cap="flat" cmpd="sng" w="76200">
            <a:solidFill>
              <a:srgbClr val="6D7B7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aramond"/>
              <a:ea typeface="Garamond"/>
              <a:cs typeface="Garamond"/>
              <a:sym typeface="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6"/>
          <p:cNvSpPr txBox="1"/>
          <p:nvPr>
            <p:ph type="title"/>
          </p:nvPr>
        </p:nvSpPr>
        <p:spPr>
          <a:xfrm>
            <a:off x="838200" y="814970"/>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Other Definitions-</a:t>
            </a:r>
            <a:endParaRPr/>
          </a:p>
        </p:txBody>
      </p:sp>
      <p:sp>
        <p:nvSpPr>
          <p:cNvPr id="242" name="Google Shape;242;p6"/>
          <p:cNvSpPr txBox="1"/>
          <p:nvPr>
            <p:ph idx="1" type="body"/>
          </p:nvPr>
        </p:nvSpPr>
        <p:spPr>
          <a:xfrm>
            <a:off x="838200" y="1611136"/>
            <a:ext cx="10515600" cy="4137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440"/>
              <a:buChar char="°"/>
            </a:pPr>
            <a:r>
              <a:rPr b="1" lang="en-US"/>
              <a:t>NIFTY 50 </a:t>
            </a:r>
            <a:r>
              <a:rPr lang="en-US"/>
              <a:t>–</a:t>
            </a:r>
            <a:r>
              <a:rPr lang="en-US" sz="1600"/>
              <a:t>The National Stock Exchange Fifty (Nifty) is the stock market index of the National Stock Exchange (NSE). Also known as NIFTY 50 and CNX Nifty, it comprises 50 stocks that are actively traded on NSE and is owned and managed by India Index Services and Products Ltd. (IISL), a subsidiary of NSE. Furthermore, the base value of the index is 1000, and it is computed using the free-float market capitalization weighted method.</a:t>
            </a:r>
            <a:endParaRPr/>
          </a:p>
          <a:p>
            <a:pPr indent="-147320" lvl="0" marL="228600" rtl="0" algn="l">
              <a:lnSpc>
                <a:spcPct val="90000"/>
              </a:lnSpc>
              <a:spcBef>
                <a:spcPts val="1000"/>
              </a:spcBef>
              <a:spcAft>
                <a:spcPts val="0"/>
              </a:spcAft>
              <a:buClr>
                <a:schemeClr val="dk1"/>
              </a:buClr>
              <a:buSzPts val="1280"/>
              <a:buNone/>
            </a:pPr>
            <a:r>
              <a:t/>
            </a:r>
            <a:endParaRPr sz="1600"/>
          </a:p>
          <a:p>
            <a:pPr indent="-228600" lvl="0" marL="228600" rtl="0" algn="l">
              <a:lnSpc>
                <a:spcPct val="90000"/>
              </a:lnSpc>
              <a:spcBef>
                <a:spcPts val="1000"/>
              </a:spcBef>
              <a:spcAft>
                <a:spcPts val="0"/>
              </a:spcAft>
              <a:buClr>
                <a:schemeClr val="dk1"/>
              </a:buClr>
              <a:buSzPts val="1280"/>
              <a:buChar char="°"/>
            </a:pPr>
            <a:r>
              <a:rPr b="1" lang="en-US" sz="1600"/>
              <a:t>SENSEX</a:t>
            </a:r>
            <a:r>
              <a:rPr lang="en-US" sz="1600"/>
              <a:t>- Sensex is the stock market index of the Bombay Stock Exchange (BSE). With a base value of 100, Sensex is the market-weighted stock index which includes shares from the top, well-established 30 companies, based on their performance and financial soundness. Furthermore, Sensex is calculated by using the free-float market capitalization method, and the performance of the 30 selected stocks is directly reflected by the level of the index. Sensex is calculated by first determining the market capitalization of each of the 30 companies, and then multiplying it to the free-float factor, which provides the free-float market capitalization. It is then divided by the Index Divisor.</a:t>
            </a:r>
            <a:endParaRPr/>
          </a:p>
          <a:p>
            <a:pPr indent="-147320" lvl="0" marL="228600" rtl="0" algn="l">
              <a:lnSpc>
                <a:spcPct val="90000"/>
              </a:lnSpc>
              <a:spcBef>
                <a:spcPts val="1000"/>
              </a:spcBef>
              <a:spcAft>
                <a:spcPts val="0"/>
              </a:spcAft>
              <a:buClr>
                <a:schemeClr val="dk1"/>
              </a:buClr>
              <a:buSzPts val="1280"/>
              <a:buNone/>
            </a:pPr>
            <a:r>
              <a:t/>
            </a:r>
            <a:endParaRPr sz="1600"/>
          </a:p>
          <a:p>
            <a:pPr indent="-228600" lvl="0" marL="228600" rtl="0" algn="l">
              <a:lnSpc>
                <a:spcPct val="90000"/>
              </a:lnSpc>
              <a:spcBef>
                <a:spcPts val="1000"/>
              </a:spcBef>
              <a:spcAft>
                <a:spcPts val="0"/>
              </a:spcAft>
              <a:buClr>
                <a:schemeClr val="dk1"/>
              </a:buClr>
              <a:buSzPts val="1280"/>
              <a:buChar char="°"/>
            </a:pPr>
            <a:r>
              <a:rPr b="1" lang="en-US" sz="1600"/>
              <a:t>SEBI</a:t>
            </a:r>
            <a:r>
              <a:rPr lang="en-US" sz="1600"/>
              <a:t> - </a:t>
            </a:r>
            <a:r>
              <a:rPr lang="en-US"/>
              <a:t>Securities and Exchange Board of India (SEBI) is a statutory regulatory body entrusted with the responsibility to regulate the Indian capital markets. It monitors and regulates the securities market and protects the interests of the investors by enforcing certain rules and regulations.</a:t>
            </a:r>
            <a:endParaRPr/>
          </a:p>
          <a:p>
            <a:pPr indent="-137160" lvl="0" marL="228600" rtl="0" algn="l">
              <a:lnSpc>
                <a:spcPct val="90000"/>
              </a:lnSpc>
              <a:spcBef>
                <a:spcPts val="1000"/>
              </a:spcBef>
              <a:spcAft>
                <a:spcPts val="0"/>
              </a:spcAft>
              <a:buClr>
                <a:schemeClr val="dk1"/>
              </a:buClr>
              <a:buSzPts val="1440"/>
              <a:buNone/>
            </a:pPr>
            <a:r>
              <a:t/>
            </a:r>
            <a:endParaRPr/>
          </a:p>
          <a:p>
            <a:pPr indent="-147320" lvl="0" marL="228600" rtl="0" algn="l">
              <a:lnSpc>
                <a:spcPct val="90000"/>
              </a:lnSpc>
              <a:spcBef>
                <a:spcPts val="1000"/>
              </a:spcBef>
              <a:spcAft>
                <a:spcPts val="0"/>
              </a:spcAft>
              <a:buClr>
                <a:schemeClr val="dk1"/>
              </a:buClr>
              <a:buSzPts val="1280"/>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7"/>
          <p:cNvSpPr txBox="1"/>
          <p:nvPr>
            <p:ph type="title"/>
          </p:nvPr>
        </p:nvSpPr>
        <p:spPr>
          <a:xfrm>
            <a:off x="838200" y="814970"/>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Other Definitions-</a:t>
            </a:r>
            <a:endParaRPr/>
          </a:p>
        </p:txBody>
      </p:sp>
      <p:sp>
        <p:nvSpPr>
          <p:cNvPr id="249" name="Google Shape;249;p7"/>
          <p:cNvSpPr txBox="1"/>
          <p:nvPr>
            <p:ph idx="1" type="body"/>
          </p:nvPr>
        </p:nvSpPr>
        <p:spPr>
          <a:xfrm>
            <a:off x="838200" y="1611136"/>
            <a:ext cx="10515600" cy="4137853"/>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90000"/>
              </a:lnSpc>
              <a:spcBef>
                <a:spcPts val="0"/>
              </a:spcBef>
              <a:spcAft>
                <a:spcPts val="0"/>
              </a:spcAft>
              <a:buClr>
                <a:schemeClr val="dk1"/>
              </a:buClr>
              <a:buSzPct val="80000"/>
              <a:buChar char="°"/>
            </a:pPr>
            <a:r>
              <a:rPr b="1" lang="en-US" sz="1600"/>
              <a:t>BOMBAY STOCK EXCHANGE </a:t>
            </a:r>
            <a:r>
              <a:rPr lang="en-US" sz="1600"/>
              <a:t>- </a:t>
            </a:r>
            <a:r>
              <a:rPr lang="en-US"/>
              <a:t>Established in 1875 as the Native Share and Stockbrokers' Association, the Bombay Stock Exchange (BSE) is Asia's first exchange and the largest securities market in India.</a:t>
            </a:r>
            <a:endParaRPr/>
          </a:p>
          <a:p>
            <a:pPr indent="-228600" lvl="0" marL="228600" rtl="0" algn="l">
              <a:lnSpc>
                <a:spcPct val="90000"/>
              </a:lnSpc>
              <a:spcBef>
                <a:spcPts val="1000"/>
              </a:spcBef>
              <a:spcAft>
                <a:spcPts val="0"/>
              </a:spcAft>
              <a:buClr>
                <a:schemeClr val="dk1"/>
              </a:buClr>
              <a:buSzPct val="79999"/>
              <a:buChar char="°"/>
            </a:pPr>
            <a:r>
              <a:rPr lang="en-US"/>
              <a:t>The BSE has been instrumental in developing India's capital markets by providing an efficient platform for the Indian corporate sector to raise investment capital.</a:t>
            </a:r>
            <a:endParaRPr/>
          </a:p>
          <a:p>
            <a:pPr indent="-228600" lvl="0" marL="228600" rtl="0" algn="l">
              <a:lnSpc>
                <a:spcPct val="90000"/>
              </a:lnSpc>
              <a:spcBef>
                <a:spcPts val="1000"/>
              </a:spcBef>
              <a:spcAft>
                <a:spcPts val="0"/>
              </a:spcAft>
              <a:buClr>
                <a:schemeClr val="dk1"/>
              </a:buClr>
              <a:buSzPct val="79999"/>
              <a:buChar char="°"/>
            </a:pPr>
            <a:r>
              <a:rPr lang="en-US"/>
              <a:t>The BSE is known for its electronic trading system that provides fast and efficient trade execution.</a:t>
            </a:r>
            <a:endParaRPr/>
          </a:p>
          <a:p>
            <a:pPr indent="-228600" lvl="0" marL="228600" rtl="0" algn="l">
              <a:lnSpc>
                <a:spcPct val="90000"/>
              </a:lnSpc>
              <a:spcBef>
                <a:spcPts val="1000"/>
              </a:spcBef>
              <a:spcAft>
                <a:spcPts val="0"/>
              </a:spcAft>
              <a:buClr>
                <a:schemeClr val="dk1"/>
              </a:buClr>
              <a:buSzPct val="79999"/>
              <a:buChar char="°"/>
            </a:pPr>
            <a:r>
              <a:rPr lang="en-US"/>
              <a:t>The BSE enables investors to trade in equities, currencies, debt instruments, derivatives, and mutual funds. </a:t>
            </a:r>
            <a:endParaRPr/>
          </a:p>
          <a:p>
            <a:pPr indent="-228600" lvl="0" marL="228600" rtl="0" algn="l">
              <a:lnSpc>
                <a:spcPct val="90000"/>
              </a:lnSpc>
              <a:spcBef>
                <a:spcPts val="1000"/>
              </a:spcBef>
              <a:spcAft>
                <a:spcPts val="0"/>
              </a:spcAft>
              <a:buClr>
                <a:schemeClr val="dk1"/>
              </a:buClr>
              <a:buSzPct val="79999"/>
              <a:buChar char="°"/>
            </a:pPr>
            <a:r>
              <a:rPr lang="en-US"/>
              <a:t>The BSE also provides other important capital market trading services such as risk management, clearing, settlement.</a:t>
            </a:r>
            <a:endParaRPr/>
          </a:p>
          <a:p>
            <a:pPr indent="-144018" lvl="0" marL="228600" rtl="0" algn="l">
              <a:lnSpc>
                <a:spcPct val="90000"/>
              </a:lnSpc>
              <a:spcBef>
                <a:spcPts val="1000"/>
              </a:spcBef>
              <a:spcAft>
                <a:spcPts val="0"/>
              </a:spcAft>
              <a:buClr>
                <a:schemeClr val="dk1"/>
              </a:buClr>
              <a:buSzPct val="79999"/>
              <a:buNone/>
            </a:pPr>
            <a:r>
              <a:t/>
            </a:r>
            <a:endParaRPr/>
          </a:p>
          <a:p>
            <a:pPr indent="-228600" lvl="0" marL="228600" rtl="0" algn="l">
              <a:lnSpc>
                <a:spcPct val="90000"/>
              </a:lnSpc>
              <a:spcBef>
                <a:spcPts val="1000"/>
              </a:spcBef>
              <a:spcAft>
                <a:spcPts val="0"/>
              </a:spcAft>
              <a:buClr>
                <a:schemeClr val="dk1"/>
              </a:buClr>
              <a:buSzPct val="79999"/>
              <a:buChar char="°"/>
            </a:pPr>
            <a:r>
              <a:rPr b="1" lang="en-US"/>
              <a:t>NATIONAL STOCK EXCHANGE </a:t>
            </a:r>
            <a:r>
              <a:rPr lang="en-US"/>
              <a:t>- The National Stock Exchange of India Limited (NSE) is India's largest financial market and the fourth largest market by trading volume.</a:t>
            </a:r>
            <a:endParaRPr/>
          </a:p>
          <a:p>
            <a:pPr indent="-228600" lvl="0" marL="228600" rtl="0" algn="l">
              <a:lnSpc>
                <a:spcPct val="90000"/>
              </a:lnSpc>
              <a:spcBef>
                <a:spcPts val="1000"/>
              </a:spcBef>
              <a:spcAft>
                <a:spcPts val="0"/>
              </a:spcAft>
              <a:buClr>
                <a:schemeClr val="dk1"/>
              </a:buClr>
              <a:buSzPct val="79999"/>
              <a:buChar char="°"/>
            </a:pPr>
            <a:r>
              <a:rPr lang="en-US"/>
              <a:t>The National Stock Exchange of India Limited was the first exchange in India to provide modern, fully automated electronic trading.</a:t>
            </a:r>
            <a:endParaRPr/>
          </a:p>
          <a:p>
            <a:pPr indent="-228600" lvl="0" marL="228600" rtl="0" algn="l">
              <a:lnSpc>
                <a:spcPct val="90000"/>
              </a:lnSpc>
              <a:spcBef>
                <a:spcPts val="1000"/>
              </a:spcBef>
              <a:spcAft>
                <a:spcPts val="0"/>
              </a:spcAft>
              <a:buClr>
                <a:schemeClr val="dk1"/>
              </a:buClr>
              <a:buSzPct val="79999"/>
              <a:buChar char="°"/>
            </a:pPr>
            <a:r>
              <a:rPr lang="en-US"/>
              <a:t>The NSE is the largest private wide-area network in India.</a:t>
            </a:r>
            <a:endParaRPr/>
          </a:p>
          <a:p>
            <a:pPr indent="-228600" lvl="0" marL="228600" rtl="0" algn="l">
              <a:lnSpc>
                <a:spcPct val="90000"/>
              </a:lnSpc>
              <a:spcBef>
                <a:spcPts val="1000"/>
              </a:spcBef>
              <a:spcAft>
                <a:spcPts val="0"/>
              </a:spcAft>
              <a:buClr>
                <a:schemeClr val="dk1"/>
              </a:buClr>
              <a:buSzPct val="79999"/>
              <a:buChar char="°"/>
            </a:pPr>
            <a:r>
              <a:rPr lang="en-US"/>
              <a:t>The NSE has been a pioneer in Indian financial markets, being the first electronic limit order book to trade derivatives</a:t>
            </a:r>
            <a:endParaRPr/>
          </a:p>
          <a:p>
            <a:pPr indent="-144018" lvl="0" marL="228600" rtl="0" algn="l">
              <a:lnSpc>
                <a:spcPct val="90000"/>
              </a:lnSpc>
              <a:spcBef>
                <a:spcPts val="1000"/>
              </a:spcBef>
              <a:spcAft>
                <a:spcPts val="0"/>
              </a:spcAft>
              <a:buClr>
                <a:schemeClr val="dk1"/>
              </a:buClr>
              <a:buSzPct val="79999"/>
              <a:buNone/>
            </a:pPr>
            <a:r>
              <a:t/>
            </a:r>
            <a:endParaRPr/>
          </a:p>
          <a:p>
            <a:pPr indent="-153416" lvl="0" marL="228600" rtl="0" algn="l">
              <a:lnSpc>
                <a:spcPct val="90000"/>
              </a:lnSpc>
              <a:spcBef>
                <a:spcPts val="1000"/>
              </a:spcBef>
              <a:spcAft>
                <a:spcPts val="0"/>
              </a:spcAft>
              <a:buClr>
                <a:schemeClr val="dk1"/>
              </a:buClr>
              <a:buSzPct val="80000"/>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8"/>
          <p:cNvSpPr txBox="1"/>
          <p:nvPr>
            <p:ph type="title"/>
          </p:nvPr>
        </p:nvSpPr>
        <p:spPr>
          <a:xfrm>
            <a:off x="838200" y="814970"/>
            <a:ext cx="10515600" cy="796166"/>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3"/>
              </a:buClr>
              <a:buSzPts val="4400"/>
              <a:buFont typeface="Garamond"/>
              <a:buNone/>
            </a:pPr>
            <a:r>
              <a:rPr lang="en-US"/>
              <a:t>Other Definitions-</a:t>
            </a:r>
            <a:endParaRPr/>
          </a:p>
        </p:txBody>
      </p:sp>
      <p:sp>
        <p:nvSpPr>
          <p:cNvPr id="256" name="Google Shape;256;p8"/>
          <p:cNvSpPr txBox="1"/>
          <p:nvPr>
            <p:ph idx="1" type="body"/>
          </p:nvPr>
        </p:nvSpPr>
        <p:spPr>
          <a:xfrm>
            <a:off x="838200" y="1611136"/>
            <a:ext cx="10515600" cy="413785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440"/>
              <a:buChar char="°"/>
            </a:pPr>
            <a:r>
              <a:rPr b="1" lang="en-US"/>
              <a:t>NEW YORK STOCK EXCHANGE </a:t>
            </a:r>
            <a:r>
              <a:rPr lang="en-US"/>
              <a:t>- The New York Stock Exchange (NYSE), which dates back to 1792, is the largest stock exchange in the world based on the total market capitalization of its listed securities.﻿</a:t>
            </a:r>
            <a:endParaRPr/>
          </a:p>
          <a:p>
            <a:pPr indent="-228600" lvl="0" marL="228600" rtl="0" algn="l">
              <a:lnSpc>
                <a:spcPct val="90000"/>
              </a:lnSpc>
              <a:spcBef>
                <a:spcPts val="1000"/>
              </a:spcBef>
              <a:spcAft>
                <a:spcPts val="0"/>
              </a:spcAft>
              <a:buClr>
                <a:schemeClr val="dk1"/>
              </a:buClr>
              <a:buSzPts val="1440"/>
              <a:buChar char="°"/>
            </a:pPr>
            <a:r>
              <a:rPr lang="en-US"/>
              <a:t>Many of the oldest publicly traded U.S. companies are listed on the Big Board, the nickname for the NYSE.</a:t>
            </a:r>
            <a:endParaRPr/>
          </a:p>
          <a:p>
            <a:pPr indent="-137160" lvl="0" marL="228600" rtl="0" algn="l">
              <a:lnSpc>
                <a:spcPct val="90000"/>
              </a:lnSpc>
              <a:spcBef>
                <a:spcPts val="1000"/>
              </a:spcBef>
              <a:spcAft>
                <a:spcPts val="0"/>
              </a:spcAft>
              <a:buClr>
                <a:schemeClr val="dk1"/>
              </a:buClr>
              <a:buSzPts val="1440"/>
              <a:buNone/>
            </a:pPr>
            <a:r>
              <a:t/>
            </a:r>
            <a:endParaRPr/>
          </a:p>
          <a:p>
            <a:pPr indent="-228600" lvl="0" marL="228600" rtl="0" algn="l">
              <a:lnSpc>
                <a:spcPct val="90000"/>
              </a:lnSpc>
              <a:spcBef>
                <a:spcPts val="1000"/>
              </a:spcBef>
              <a:spcAft>
                <a:spcPts val="0"/>
              </a:spcAft>
              <a:buClr>
                <a:schemeClr val="dk1"/>
              </a:buClr>
              <a:buSzPts val="1440"/>
              <a:buChar char="°"/>
            </a:pPr>
            <a:r>
              <a:rPr b="1" lang="en-US"/>
              <a:t>NASADAQ</a:t>
            </a:r>
            <a:r>
              <a:rPr lang="en-US" sz="1600"/>
              <a:t>- </a:t>
            </a:r>
            <a:r>
              <a:rPr lang="en-US"/>
              <a:t>Nasdaq is a global electronic marketplace for buying and selling securities. Nasdaq was created by the National Association of Securities Dealers (NASD) to enable investors to trade securities on a computerized, speedy and transparent system.</a:t>
            </a:r>
            <a:endParaRPr sz="1600"/>
          </a:p>
          <a:p>
            <a:pPr indent="-137160" lvl="0" marL="228600" rtl="0" algn="l">
              <a:lnSpc>
                <a:spcPct val="90000"/>
              </a:lnSpc>
              <a:spcBef>
                <a:spcPts val="1000"/>
              </a:spcBef>
              <a:spcAft>
                <a:spcPts val="0"/>
              </a:spcAft>
              <a:buClr>
                <a:schemeClr val="dk1"/>
              </a:buClr>
              <a:buSzPts val="1440"/>
              <a:buNone/>
            </a:pPr>
            <a:r>
              <a:t/>
            </a:r>
            <a:endParaRPr/>
          </a:p>
          <a:p>
            <a:pPr indent="-137160" lvl="0" marL="228600" rtl="0" algn="l">
              <a:lnSpc>
                <a:spcPct val="90000"/>
              </a:lnSpc>
              <a:spcBef>
                <a:spcPts val="1000"/>
              </a:spcBef>
              <a:spcAft>
                <a:spcPts val="0"/>
              </a:spcAft>
              <a:buClr>
                <a:schemeClr val="dk1"/>
              </a:buClr>
              <a:buSzPts val="1440"/>
              <a:buNone/>
            </a:pPr>
            <a:r>
              <a:t/>
            </a:r>
            <a:endParaRPr/>
          </a:p>
          <a:p>
            <a:pPr indent="-147320" lvl="0" marL="228600" rtl="0" algn="l">
              <a:lnSpc>
                <a:spcPct val="90000"/>
              </a:lnSpc>
              <a:spcBef>
                <a:spcPts val="1000"/>
              </a:spcBef>
              <a:spcAft>
                <a:spcPts val="0"/>
              </a:spcAft>
              <a:buClr>
                <a:schemeClr val="dk1"/>
              </a:buClr>
              <a:buSzPts val="1280"/>
              <a:buNone/>
            </a:pPr>
            <a:r>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9"/>
          <p:cNvSpPr txBox="1"/>
          <p:nvPr>
            <p:ph idx="1" type="body"/>
          </p:nvPr>
        </p:nvSpPr>
        <p:spPr>
          <a:xfrm>
            <a:off x="3600000" y="2245646"/>
            <a:ext cx="7847497" cy="236670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2880"/>
              <a:buNone/>
            </a:pPr>
            <a:r>
              <a:rPr lang="en-US"/>
              <a:t>HOW DOES A STOCK MARKET FUNCTION ?</a:t>
            </a:r>
            <a:endParaRPr/>
          </a:p>
        </p:txBody>
      </p:sp>
      <p:pic>
        <p:nvPicPr>
          <p:cNvPr id="263" name="Google Shape;263;p9"/>
          <p:cNvPicPr preferRelativeResize="0"/>
          <p:nvPr/>
        </p:nvPicPr>
        <p:blipFill rotWithShape="1">
          <a:blip r:embed="rId3">
            <a:alphaModFix/>
          </a:blip>
          <a:srcRect b="0" l="0" r="0" t="0"/>
          <a:stretch/>
        </p:blipFill>
        <p:spPr>
          <a:xfrm>
            <a:off x="1079999" y="1738489"/>
            <a:ext cx="2520000" cy="403013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MS-Theme-Water">
      <a:dk1>
        <a:srgbClr val="000000"/>
      </a:dk1>
      <a:lt1>
        <a:srgbClr val="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2021-01-14T09:13:52Z</dcterms:created>
  <dc:creator>AASHVI SHAH</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